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1" r:id="rId2"/>
    <p:sldId id="264" r:id="rId3"/>
    <p:sldId id="267" r:id="rId4"/>
    <p:sldId id="305" r:id="rId5"/>
    <p:sldId id="269" r:id="rId6"/>
    <p:sldId id="271" r:id="rId7"/>
    <p:sldId id="275" r:id="rId8"/>
    <p:sldId id="280" r:id="rId9"/>
    <p:sldId id="307" r:id="rId10"/>
    <p:sldId id="287" r:id="rId11"/>
    <p:sldId id="334" r:id="rId12"/>
    <p:sldId id="335" r:id="rId13"/>
    <p:sldId id="367" r:id="rId14"/>
    <p:sldId id="368" r:id="rId15"/>
    <p:sldId id="357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">
          <p15:clr>
            <a:srgbClr val="A4A3A4"/>
          </p15:clr>
        </p15:guide>
        <p15:guide id="2" orient="horz" pos="3658">
          <p15:clr>
            <a:srgbClr val="A4A3A4"/>
          </p15:clr>
        </p15:guide>
        <p15:guide id="3" orient="horz" pos="868">
          <p15:clr>
            <a:srgbClr val="A4A3A4"/>
          </p15:clr>
        </p15:guide>
        <p15:guide id="4" orient="horz" pos="1204">
          <p15:clr>
            <a:srgbClr val="A4A3A4"/>
          </p15:clr>
        </p15:guide>
        <p15:guide id="5" orient="horz" pos="3574">
          <p15:clr>
            <a:srgbClr val="A4A3A4"/>
          </p15:clr>
        </p15:guide>
        <p15:guide id="6" orient="horz" pos="1388">
          <p15:clr>
            <a:srgbClr val="A4A3A4"/>
          </p15:clr>
        </p15:guide>
        <p15:guide id="7" pos="245">
          <p15:clr>
            <a:srgbClr val="A4A3A4"/>
          </p15:clr>
        </p15:guide>
        <p15:guide id="8" pos="2879">
          <p15:clr>
            <a:srgbClr val="A4A3A4"/>
          </p15:clr>
        </p15:guide>
        <p15:guide id="9" pos="5512">
          <p15:clr>
            <a:srgbClr val="A4A3A4"/>
          </p15:clr>
        </p15:guide>
        <p15:guide id="10" pos="2610">
          <p15:clr>
            <a:srgbClr val="A4A3A4"/>
          </p15:clr>
        </p15:guide>
        <p15:guide id="11" pos="24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567A"/>
    <a:srgbClr val="BE8851"/>
    <a:srgbClr val="477B84"/>
    <a:srgbClr val="0095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98" autoAdjust="0"/>
    <p:restoredTop sz="88115" autoAdjust="0"/>
  </p:normalViewPr>
  <p:slideViewPr>
    <p:cSldViewPr snapToGrid="0" showGuides="1">
      <p:cViewPr varScale="1">
        <p:scale>
          <a:sx n="129" d="100"/>
          <a:sy n="129" d="100"/>
        </p:scale>
        <p:origin x="496" y="84"/>
      </p:cViewPr>
      <p:guideLst>
        <p:guide orient="horz" pos="248"/>
        <p:guide orient="horz" pos="3658"/>
        <p:guide orient="horz" pos="868"/>
        <p:guide orient="horz" pos="1204"/>
        <p:guide orient="horz" pos="3574"/>
        <p:guide orient="horz" pos="1388"/>
        <p:guide pos="245"/>
        <p:guide pos="2879"/>
        <p:guide pos="5512"/>
        <p:guide pos="2610"/>
        <p:guide pos="243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Corp-not-vs11\v11grpfpa\Financial%20analysis\Jo%20H\JH%20roadshow%20working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Corp-not-vs11\v11grpfpa\Financial%20analysis\Jo%20H\JH%20roadshow%20working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Corp-not-vs11\v11grpfpa\Financial%20analysis\Jo%20H\JH%20roadshow%20working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95DA"/>
              </a:solidFill>
            </c:spPr>
            <c:extLst>
              <c:ext xmlns:c16="http://schemas.microsoft.com/office/drawing/2014/chart" uri="{C3380CC4-5D6E-409C-BE32-E72D297353CC}">
                <c16:uniqueId val="{00000001-ABF7-4E10-BC4F-6CBB89687F5D}"/>
              </c:ext>
            </c:extLst>
          </c:dPt>
          <c:dPt>
            <c:idx val="1"/>
            <c:bubble3D val="0"/>
            <c:spPr>
              <a:solidFill>
                <a:srgbClr val="477B84"/>
              </a:solidFill>
            </c:spPr>
            <c:extLst>
              <c:ext xmlns:c16="http://schemas.microsoft.com/office/drawing/2014/chart" uri="{C3380CC4-5D6E-409C-BE32-E72D297353CC}">
                <c16:uniqueId val="{00000003-ABF7-4E10-BC4F-6CBB89687F5D}"/>
              </c:ext>
            </c:extLst>
          </c:dPt>
          <c:dPt>
            <c:idx val="2"/>
            <c:bubble3D val="0"/>
            <c:spPr>
              <a:solidFill>
                <a:srgbClr val="70567A"/>
              </a:solidFill>
            </c:spPr>
            <c:extLst>
              <c:ext xmlns:c16="http://schemas.microsoft.com/office/drawing/2014/chart" uri="{C3380CC4-5D6E-409C-BE32-E72D297353CC}">
                <c16:uniqueId val="{00000005-ABF7-4E10-BC4F-6CBB89687F5D}"/>
              </c:ext>
            </c:extLst>
          </c:dPt>
          <c:dPt>
            <c:idx val="3"/>
            <c:bubble3D val="0"/>
            <c:spPr>
              <a:solidFill>
                <a:srgbClr val="BE8851"/>
              </a:solidFill>
            </c:spPr>
            <c:extLst>
              <c:ext xmlns:c16="http://schemas.microsoft.com/office/drawing/2014/chart" uri="{C3380CC4-5D6E-409C-BE32-E72D297353CC}">
                <c16:uniqueId val="{00000007-ABF7-4E10-BC4F-6CBB89687F5D}"/>
              </c:ext>
            </c:extLst>
          </c:dPt>
          <c:cat>
            <c:strRef>
              <c:f>Revenue!$A$12:$A$15</c:f>
              <c:strCache>
                <c:ptCount val="4"/>
                <c:pt idx="0">
                  <c:v>Credit Services</c:v>
                </c:pt>
                <c:pt idx="1">
                  <c:v>Decision Analytics</c:v>
                </c:pt>
                <c:pt idx="2">
                  <c:v>Marketing Services</c:v>
                </c:pt>
                <c:pt idx="3">
                  <c:v>Interactive</c:v>
                </c:pt>
              </c:strCache>
            </c:strRef>
          </c:cat>
          <c:val>
            <c:numRef>
              <c:f>Revenue!$B$12:$B$15</c:f>
              <c:numCache>
                <c:formatCode>0%</c:formatCode>
                <c:ptCount val="4"/>
                <c:pt idx="0">
                  <c:v>0.43000000000000038</c:v>
                </c:pt>
                <c:pt idx="1">
                  <c:v>0.1</c:v>
                </c:pt>
                <c:pt idx="2">
                  <c:v>0.19000000000000022</c:v>
                </c:pt>
                <c:pt idx="3">
                  <c:v>0.28000000000000008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BF7-4E10-BC4F-6CBB89687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27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477B84"/>
              </a:solidFill>
            </c:spPr>
            <c:extLst>
              <c:ext xmlns:c16="http://schemas.microsoft.com/office/drawing/2014/chart" uri="{C3380CC4-5D6E-409C-BE32-E72D297353CC}">
                <c16:uniqueId val="{00000001-689E-4ABE-A126-0D683505BB9B}"/>
              </c:ext>
            </c:extLst>
          </c:dPt>
          <c:dPt>
            <c:idx val="1"/>
            <c:bubble3D val="0"/>
            <c:spPr>
              <a:solidFill>
                <a:srgbClr val="70567A"/>
              </a:solidFill>
            </c:spPr>
            <c:extLst>
              <c:ext xmlns:c16="http://schemas.microsoft.com/office/drawing/2014/chart" uri="{C3380CC4-5D6E-409C-BE32-E72D297353CC}">
                <c16:uniqueId val="{00000003-689E-4ABE-A126-0D683505BB9B}"/>
              </c:ext>
            </c:extLst>
          </c:dPt>
          <c:dPt>
            <c:idx val="2"/>
            <c:bubble3D val="0"/>
            <c:spPr>
              <a:solidFill>
                <a:srgbClr val="0095DA"/>
              </a:solidFill>
            </c:spPr>
            <c:extLst>
              <c:ext xmlns:c16="http://schemas.microsoft.com/office/drawing/2014/chart" uri="{C3380CC4-5D6E-409C-BE32-E72D297353CC}">
                <c16:uniqueId val="{00000005-689E-4ABE-A126-0D683505BB9B}"/>
              </c:ext>
            </c:extLst>
          </c:dPt>
          <c:dPt>
            <c:idx val="3"/>
            <c:bubble3D val="0"/>
            <c:spPr>
              <a:solidFill>
                <a:srgbClr val="015CAE"/>
              </a:solidFill>
            </c:spPr>
            <c:extLst>
              <c:ext xmlns:c16="http://schemas.microsoft.com/office/drawing/2014/chart" uri="{C3380CC4-5D6E-409C-BE32-E72D297353CC}">
                <c16:uniqueId val="{00000007-689E-4ABE-A126-0D683505BB9B}"/>
              </c:ext>
            </c:extLst>
          </c:dPt>
          <c:dPt>
            <c:idx val="4"/>
            <c:bubble3D val="0"/>
            <c:spPr>
              <a:solidFill>
                <a:srgbClr val="BE8851"/>
              </a:solidFill>
            </c:spPr>
            <c:extLst>
              <c:ext xmlns:c16="http://schemas.microsoft.com/office/drawing/2014/chart" uri="{C3380CC4-5D6E-409C-BE32-E72D297353CC}">
                <c16:uniqueId val="{00000009-689E-4ABE-A126-0D683505BB9B}"/>
              </c:ext>
            </c:extLst>
          </c:dPt>
          <c:dPt>
            <c:idx val="5"/>
            <c:bubble3D val="0"/>
            <c:spPr>
              <a:solidFill>
                <a:srgbClr val="ED1951"/>
              </a:solidFill>
            </c:spPr>
            <c:extLst>
              <c:ext xmlns:c16="http://schemas.microsoft.com/office/drawing/2014/chart" uri="{C3380CC4-5D6E-409C-BE32-E72D297353CC}">
                <c16:uniqueId val="{0000000B-689E-4ABE-A126-0D683505BB9B}"/>
              </c:ext>
            </c:extLst>
          </c:dPt>
          <c:dPt>
            <c:idx val="6"/>
            <c:bubble3D val="0"/>
            <c:spPr>
              <a:solidFill>
                <a:srgbClr val="FFFFFF">
                  <a:lumMod val="5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D-689E-4ABE-A126-0D683505BB9B}"/>
              </c:ext>
            </c:extLst>
          </c:dPt>
          <c:dPt>
            <c:idx val="7"/>
            <c:bubble3D val="0"/>
            <c:spPr>
              <a:solidFill>
                <a:srgbClr val="D3AB07"/>
              </a:solidFill>
            </c:spPr>
            <c:extLst>
              <c:ext xmlns:c16="http://schemas.microsoft.com/office/drawing/2014/chart" uri="{C3380CC4-5D6E-409C-BE32-E72D297353CC}">
                <c16:uniqueId val="{0000000F-689E-4ABE-A126-0D683505BB9B}"/>
              </c:ext>
            </c:extLst>
          </c:dPt>
          <c:dPt>
            <c:idx val="8"/>
            <c:bubble3D val="0"/>
            <c:spPr>
              <a:solidFill>
                <a:srgbClr val="7A854D"/>
              </a:solidFill>
            </c:spPr>
            <c:extLst>
              <c:ext xmlns:c16="http://schemas.microsoft.com/office/drawing/2014/chart" uri="{C3380CC4-5D6E-409C-BE32-E72D297353CC}">
                <c16:uniqueId val="{00000011-689E-4ABE-A126-0D683505BB9B}"/>
              </c:ext>
            </c:extLst>
          </c:dPt>
          <c:cat>
            <c:strRef>
              <c:f>Revenue!$A$20:$A$28</c:f>
              <c:strCache>
                <c:ptCount val="9"/>
                <c:pt idx="0">
                  <c:v>Financial services</c:v>
                </c:pt>
                <c:pt idx="1">
                  <c:v>Direct to consumer</c:v>
                </c:pt>
                <c:pt idx="2">
                  <c:v>Retail / Home Shopping / Catalogue</c:v>
                </c:pt>
                <c:pt idx="3">
                  <c:v>Government / Public Sector / Education</c:v>
                </c:pt>
                <c:pt idx="4">
                  <c:v>Automotive</c:v>
                </c:pt>
                <c:pt idx="5">
                  <c:v>Insurance</c:v>
                </c:pt>
                <c:pt idx="6">
                  <c:v>Telecoms / Utilities</c:v>
                </c:pt>
                <c:pt idx="7">
                  <c:v>Media / Publishing / Advertising</c:v>
                </c:pt>
                <c:pt idx="8">
                  <c:v>Other</c:v>
                </c:pt>
              </c:strCache>
            </c:strRef>
          </c:cat>
          <c:val>
            <c:numRef>
              <c:f>Revenue!$B$20:$B$28</c:f>
              <c:numCache>
                <c:formatCode>0%</c:formatCode>
                <c:ptCount val="9"/>
                <c:pt idx="0">
                  <c:v>0.33000000000000196</c:v>
                </c:pt>
                <c:pt idx="1">
                  <c:v>0.2</c:v>
                </c:pt>
                <c:pt idx="2">
                  <c:v>0.15000000000000024</c:v>
                </c:pt>
                <c:pt idx="3">
                  <c:v>6.000000000000013E-2</c:v>
                </c:pt>
                <c:pt idx="4">
                  <c:v>5.00000000000001E-2</c:v>
                </c:pt>
                <c:pt idx="5">
                  <c:v>4.0000000000000112E-2</c:v>
                </c:pt>
                <c:pt idx="6">
                  <c:v>4.0000000000000112E-2</c:v>
                </c:pt>
                <c:pt idx="7">
                  <c:v>2.0000000000000052E-2</c:v>
                </c:pt>
                <c:pt idx="8">
                  <c:v>0.1100000000000001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89E-4ABE-A126-0D683505B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26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95DA"/>
              </a:solidFill>
            </c:spPr>
            <c:extLst>
              <c:ext xmlns:c16="http://schemas.microsoft.com/office/drawing/2014/chart" uri="{C3380CC4-5D6E-409C-BE32-E72D297353CC}">
                <c16:uniqueId val="{00000001-C952-483F-A2E8-E52C98A0640B}"/>
              </c:ext>
            </c:extLst>
          </c:dPt>
          <c:dPt>
            <c:idx val="1"/>
            <c:bubble3D val="0"/>
            <c:spPr>
              <a:solidFill>
                <a:srgbClr val="477B84"/>
              </a:solidFill>
            </c:spPr>
            <c:extLst>
              <c:ext xmlns:c16="http://schemas.microsoft.com/office/drawing/2014/chart" uri="{C3380CC4-5D6E-409C-BE32-E72D297353CC}">
                <c16:uniqueId val="{00000003-C952-483F-A2E8-E52C98A0640B}"/>
              </c:ext>
            </c:extLst>
          </c:dPt>
          <c:dPt>
            <c:idx val="2"/>
            <c:bubble3D val="0"/>
            <c:spPr>
              <a:solidFill>
                <a:srgbClr val="70567A"/>
              </a:solidFill>
            </c:spPr>
            <c:extLst>
              <c:ext xmlns:c16="http://schemas.microsoft.com/office/drawing/2014/chart" uri="{C3380CC4-5D6E-409C-BE32-E72D297353CC}">
                <c16:uniqueId val="{00000005-C952-483F-A2E8-E52C98A0640B}"/>
              </c:ext>
            </c:extLst>
          </c:dPt>
          <c:dPt>
            <c:idx val="3"/>
            <c:bubble3D val="0"/>
            <c:spPr>
              <a:solidFill>
                <a:srgbClr val="BE8851"/>
              </a:solidFill>
            </c:spPr>
            <c:extLst>
              <c:ext xmlns:c16="http://schemas.microsoft.com/office/drawing/2014/chart" uri="{C3380CC4-5D6E-409C-BE32-E72D297353CC}">
                <c16:uniqueId val="{00000007-C952-483F-A2E8-E52C98A0640B}"/>
              </c:ext>
            </c:extLst>
          </c:dPt>
          <c:dLbls>
            <c:delete val="1"/>
          </c:dLbls>
          <c:cat>
            <c:strRef>
              <c:f>Revenue!$A$4:$A$7</c:f>
              <c:strCache>
                <c:ptCount val="4"/>
                <c:pt idx="0">
                  <c:v>North America</c:v>
                </c:pt>
                <c:pt idx="1">
                  <c:v>UK &amp; Ireland</c:v>
                </c:pt>
                <c:pt idx="2">
                  <c:v>Latin America</c:v>
                </c:pt>
                <c:pt idx="3">
                  <c:v>EMEA/Asia Pacific</c:v>
                </c:pt>
              </c:strCache>
            </c:strRef>
          </c:cat>
          <c:val>
            <c:numRef>
              <c:f>Revenue!$B$4:$B$7</c:f>
              <c:numCache>
                <c:formatCode>0%</c:formatCode>
                <c:ptCount val="4"/>
                <c:pt idx="0">
                  <c:v>0.54</c:v>
                </c:pt>
                <c:pt idx="1">
                  <c:v>0.17</c:v>
                </c:pt>
                <c:pt idx="2">
                  <c:v>0.17</c:v>
                </c:pt>
                <c:pt idx="3">
                  <c:v>0.12000000000000002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952-483F-A2E8-E52C98A064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121854694507922"/>
          <c:y val="0.18461982261296694"/>
          <c:w val="0.86583251382649062"/>
          <c:h val="0.623309935944854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VantageScore A</c:v>
                </c:pt>
              </c:strCache>
            </c:strRef>
          </c:tx>
          <c:spPr>
            <a:solidFill>
              <a:srgbClr val="0095DA"/>
            </a:solidFill>
          </c:spPr>
          <c:invertIfNegative val="0"/>
          <c:dLbls>
            <c:delete val="1"/>
          </c:dLbls>
          <c:cat>
            <c:strRef>
              <c:f>Sheet1!$B$1:$D$1</c:f>
              <c:strCache>
                <c:ptCount val="3"/>
                <c:pt idx="0">
                  <c:v>Q4 2008</c:v>
                </c:pt>
                <c:pt idx="1">
                  <c:v>Q4 2009</c:v>
                </c:pt>
                <c:pt idx="2">
                  <c:v>Q4 2010</c:v>
                </c:pt>
              </c:strCache>
            </c:strRef>
          </c:cat>
          <c:val>
            <c:numRef>
              <c:f>Sheet1!$B$2:$D$2</c:f>
              <c:numCache>
                <c:formatCode>0.00%</c:formatCode>
                <c:ptCount val="3"/>
                <c:pt idx="0">
                  <c:v>0.16276967138108411</c:v>
                </c:pt>
                <c:pt idx="1">
                  <c:v>0.14738276141102491</c:v>
                </c:pt>
                <c:pt idx="2">
                  <c:v>0.1437738488506532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18-40ED-8743-2D64C86B977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VantageScore B</c:v>
                </c:pt>
              </c:strCache>
            </c:strRef>
          </c:tx>
          <c:spPr>
            <a:solidFill>
              <a:srgbClr val="477B84"/>
            </a:solidFill>
          </c:spPr>
          <c:invertIfNegative val="0"/>
          <c:dLbls>
            <c:delete val="1"/>
          </c:dLbls>
          <c:cat>
            <c:strRef>
              <c:f>Sheet1!$B$1:$D$1</c:f>
              <c:strCache>
                <c:ptCount val="3"/>
                <c:pt idx="0">
                  <c:v>Q4 2008</c:v>
                </c:pt>
                <c:pt idx="1">
                  <c:v>Q4 2009</c:v>
                </c:pt>
                <c:pt idx="2">
                  <c:v>Q4 2010</c:v>
                </c:pt>
              </c:strCache>
            </c:strRef>
          </c:cat>
          <c:val>
            <c:numRef>
              <c:f>Sheet1!$B$3:$D$3</c:f>
              <c:numCache>
                <c:formatCode>0.00%</c:formatCode>
                <c:ptCount val="3"/>
                <c:pt idx="0">
                  <c:v>0.25167040589211881</c:v>
                </c:pt>
                <c:pt idx="1">
                  <c:v>0.25837004691119314</c:v>
                </c:pt>
                <c:pt idx="2">
                  <c:v>0.26155892745405707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18-40ED-8743-2D64C86B9776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VantageScore C</c:v>
                </c:pt>
              </c:strCache>
            </c:strRef>
          </c:tx>
          <c:spPr>
            <a:solidFill>
              <a:srgbClr val="70567A"/>
            </a:solidFill>
          </c:spPr>
          <c:invertIfNegative val="0"/>
          <c:dLbls>
            <c:delete val="1"/>
          </c:dLbls>
          <c:cat>
            <c:strRef>
              <c:f>Sheet1!$B$1:$D$1</c:f>
              <c:strCache>
                <c:ptCount val="3"/>
                <c:pt idx="0">
                  <c:v>Q4 2008</c:v>
                </c:pt>
                <c:pt idx="1">
                  <c:v>Q4 2009</c:v>
                </c:pt>
                <c:pt idx="2">
                  <c:v>Q4 2010</c:v>
                </c:pt>
              </c:strCache>
            </c:strRef>
          </c:cat>
          <c:val>
            <c:numRef>
              <c:f>Sheet1!$B$4:$D$4</c:f>
              <c:numCache>
                <c:formatCode>0.00%</c:formatCode>
                <c:ptCount val="3"/>
                <c:pt idx="0">
                  <c:v>0.20739861973969648</c:v>
                </c:pt>
                <c:pt idx="1">
                  <c:v>0.20389550140103291</c:v>
                </c:pt>
                <c:pt idx="2">
                  <c:v>0.19928733102222443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18-40ED-8743-2D64C86B9776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VantageScore D</c:v>
                </c:pt>
              </c:strCache>
            </c:strRef>
          </c:tx>
          <c:spPr>
            <a:solidFill>
              <a:srgbClr val="BE8851"/>
            </a:solidFill>
          </c:spPr>
          <c:invertIfNegative val="0"/>
          <c:dLbls>
            <c:delete val="1"/>
          </c:dLbls>
          <c:cat>
            <c:strRef>
              <c:f>Sheet1!$B$1:$D$1</c:f>
              <c:strCache>
                <c:ptCount val="3"/>
                <c:pt idx="0">
                  <c:v>Q4 2008</c:v>
                </c:pt>
                <c:pt idx="1">
                  <c:v>Q4 2009</c:v>
                </c:pt>
                <c:pt idx="2">
                  <c:v>Q4 2010</c:v>
                </c:pt>
              </c:strCache>
            </c:strRef>
          </c:cat>
          <c:val>
            <c:numRef>
              <c:f>Sheet1!$B$5:$D$5</c:f>
              <c:numCache>
                <c:formatCode>0.00%</c:formatCode>
                <c:ptCount val="3"/>
                <c:pt idx="0">
                  <c:v>0.19312743844378957</c:v>
                </c:pt>
                <c:pt idx="1">
                  <c:v>0.19744454032870279</c:v>
                </c:pt>
                <c:pt idx="2">
                  <c:v>0.20780843161125273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18-40ED-8743-2D64C86B9776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VantageScore F</c:v>
                </c:pt>
              </c:strCache>
            </c:strRef>
          </c:tx>
          <c:spPr>
            <a:solidFill>
              <a:srgbClr val="D3AB07"/>
            </a:solidFill>
          </c:spPr>
          <c:invertIfNegative val="0"/>
          <c:dLbls>
            <c:delete val="1"/>
          </c:dLbls>
          <c:cat>
            <c:strRef>
              <c:f>Sheet1!$B$1:$D$1</c:f>
              <c:strCache>
                <c:ptCount val="3"/>
                <c:pt idx="0">
                  <c:v>Q4 2008</c:v>
                </c:pt>
                <c:pt idx="1">
                  <c:v>Q4 2009</c:v>
                </c:pt>
                <c:pt idx="2">
                  <c:v>Q4 2010</c:v>
                </c:pt>
              </c:strCache>
            </c:strRef>
          </c:cat>
          <c:val>
            <c:numRef>
              <c:f>Sheet1!$B$6:$D$6</c:f>
              <c:numCache>
                <c:formatCode>0.00%</c:formatCode>
                <c:ptCount val="3"/>
                <c:pt idx="0">
                  <c:v>0.18503386454331144</c:v>
                </c:pt>
                <c:pt idx="1">
                  <c:v>0.19290714994804642</c:v>
                </c:pt>
                <c:pt idx="2">
                  <c:v>0.18757146106182324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18-40ED-8743-2D64C86B97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49930240"/>
        <c:axId val="49931776"/>
      </c:barChart>
      <c:catAx>
        <c:axId val="4993024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one"/>
        <c:crossAx val="49931776"/>
        <c:crosses val="autoZero"/>
        <c:auto val="1"/>
        <c:lblAlgn val="ctr"/>
        <c:lblOffset val="100"/>
        <c:noMultiLvlLbl val="0"/>
      </c:catAx>
      <c:valAx>
        <c:axId val="4993177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49930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D21ECEE-4A61-461C-82A7-6EEF1A8494C9}" type="datetimeFigureOut">
              <a:rPr lang="en-US"/>
              <a:pPr>
                <a:defRPr/>
              </a:pPr>
              <a:t>4/15/2022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3A77ECF-BFE6-46AF-9889-477AC47E4F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85420"/>
      </p:ext>
    </p:extLst>
  </p:cSld>
  <p:clrMap bg1="dk1" tx1="lt1" bg2="dk2" tx2="lt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B440159-29C5-4950-BDBA-3D18364670F0}" type="datetimeFigureOut">
              <a:rPr lang="en-US"/>
              <a:pPr>
                <a:defRPr/>
              </a:pPr>
              <a:t>4/15/2022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chemeClr val="tx1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6061FB9-FFDC-4148-93BC-4AB0B53911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079914"/>
      </p:ext>
    </p:extLst>
  </p:cSld>
  <p:clrMap bg1="dk1" tx1="lt1" bg2="dk2" tx2="lt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Arial" charset="0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DB52979-192F-4CFB-9CC1-EB9F9E20A4D0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8A42B3-32AF-48A5-8AAA-55244D11451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802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8A42B3-32AF-48A5-8AAA-55244D11451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28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49949E-EA1A-4C4F-921D-DDCA03696CDA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0" y="4343144"/>
            <a:ext cx="5487041" cy="4457206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endParaRPr lang="en-GB" sz="10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Source: Experian Oliver Wyman Market Intelligence Reports, March 2011</a:t>
            </a:r>
          </a:p>
          <a:p>
            <a:r>
              <a:rPr lang="en-US" dirty="0"/>
              <a:t>Contributor: Kelly Kent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49949E-EA1A-4C4F-921D-DDCA03696CDA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Matthew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061FB9-FFDC-4148-93BC-4AB0B539113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FE0781-037D-41F9-B54D-2E20C65C4177}" type="slidenum">
              <a:rPr lang="en-US">
                <a:latin typeface="Arial" charset="0"/>
              </a:rPr>
              <a:pPr/>
              <a:t>12</a:t>
            </a:fld>
            <a:endParaRPr lang="en-US" dirty="0">
              <a:latin typeface="Arial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88582" tIns="44292" rIns="88582" bIns="44292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EXPERIAN_2CLR_RGB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5763" y="2679700"/>
            <a:ext cx="3381375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85763" y="2314575"/>
            <a:ext cx="34956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Font typeface="Arial" charset="0"/>
              <a:buNone/>
              <a:defRPr/>
            </a:pPr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85763" y="6013450"/>
            <a:ext cx="8758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>
            <a:spAutoFit/>
          </a:bodyPr>
          <a:lstStyle/>
          <a:p>
            <a:pPr marL="60325" indent="-60325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/>
              <a:t>© </a:t>
            </a:r>
            <a:r>
              <a:rPr lang="en-US" sz="600" dirty="0">
                <a:latin typeface="+mn-lt"/>
              </a:rPr>
              <a:t>20##</a:t>
            </a:r>
            <a:r>
              <a:rPr lang="en-US" sz="600" dirty="0"/>
              <a:t> Experian Information Solutions, Inc.  All rights reserved.  Experian and the marks used herein are service marks or registered trademarks of Experian Information Solutions, Inc.  </a:t>
            </a:r>
            <a:br>
              <a:rPr lang="en-US" sz="600" dirty="0"/>
            </a:br>
            <a:r>
              <a:rPr lang="en-US" sz="600" dirty="0"/>
              <a:t>Other product and company names mentioned herein are the trademarks of their respective owners. No part of this copyrighted work may be reproduced, modified,</a:t>
            </a:r>
            <a:br>
              <a:rPr lang="en-US" sz="600" dirty="0"/>
            </a:br>
            <a:r>
              <a:rPr lang="en-US" sz="600" dirty="0"/>
              <a:t>or distributed in any form or manner without the prior written permission of Experian. </a:t>
            </a:r>
            <a:br>
              <a:rPr lang="en-US" sz="600" dirty="0"/>
            </a:br>
            <a:r>
              <a:rPr lang="en-US" sz="600" b="1" dirty="0"/>
              <a:t>Experian Public.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385764"/>
            <a:ext cx="7772400" cy="10144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5763" y="1480931"/>
            <a:ext cx="7772400" cy="646043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; no bullet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3" y="1375118"/>
            <a:ext cx="8301037" cy="4420772"/>
          </a:xfrm>
        </p:spPr>
        <p:txBody>
          <a:bodyPr/>
          <a:lstStyle>
            <a:lvl1pPr>
              <a:buNone/>
              <a:defRPr/>
            </a:lvl1pPr>
            <a:lvl2pPr marL="517525" indent="-285750">
              <a:defRPr/>
            </a:lvl2pPr>
            <a:lvl3pPr marL="917575" indent="-228600">
              <a:defRPr/>
            </a:lvl3pPr>
            <a:lvl4pPr marL="1304925" indent="-228600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5763" y="1400175"/>
            <a:ext cx="4038600" cy="44323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8050" y="1400175"/>
            <a:ext cx="4038600" cy="44323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; text; multiple conten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half" idx="1"/>
          </p:nvPr>
        </p:nvSpPr>
        <p:spPr>
          <a:xfrm>
            <a:off x="385763" y="1393825"/>
            <a:ext cx="4111625" cy="43576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0"/>
          </p:nvPr>
        </p:nvSpPr>
        <p:spPr>
          <a:xfrm>
            <a:off x="4662488" y="1393825"/>
            <a:ext cx="4094162" cy="4360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; text; multiple content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half" idx="1"/>
          </p:nvPr>
        </p:nvSpPr>
        <p:spPr>
          <a:xfrm>
            <a:off x="4645025" y="1393825"/>
            <a:ext cx="4111625" cy="43576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0"/>
          </p:nvPr>
        </p:nvSpPr>
        <p:spPr>
          <a:xfrm>
            <a:off x="385763" y="1393825"/>
            <a:ext cx="4137025" cy="4360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; text; multiple content on left (stacked-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4662489" y="1403350"/>
            <a:ext cx="4094162" cy="43608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1"/>
          </p:nvPr>
        </p:nvSpPr>
        <p:spPr>
          <a:xfrm>
            <a:off x="385763" y="1403350"/>
            <a:ext cx="4094162" cy="20716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sz="quarter" idx="12"/>
          </p:nvPr>
        </p:nvSpPr>
        <p:spPr>
          <a:xfrm>
            <a:off x="385763" y="3692525"/>
            <a:ext cx="4094162" cy="20716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; text; multiple content on right (stacked-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385763" y="1403350"/>
            <a:ext cx="4137025" cy="43608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1"/>
          </p:nvPr>
        </p:nvSpPr>
        <p:spPr>
          <a:xfrm>
            <a:off x="4662488" y="1403350"/>
            <a:ext cx="4094162" cy="14239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4662488" y="2871788"/>
            <a:ext cx="4094162" cy="14239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3"/>
          </p:nvPr>
        </p:nvSpPr>
        <p:spPr>
          <a:xfrm>
            <a:off x="4662488" y="4340225"/>
            <a:ext cx="4094162" cy="14239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; text; multiple content on left (stacked-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4662489" y="1403350"/>
            <a:ext cx="4094162" cy="43608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1"/>
          </p:nvPr>
        </p:nvSpPr>
        <p:spPr>
          <a:xfrm>
            <a:off x="385763" y="1403350"/>
            <a:ext cx="4094162" cy="14239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385763" y="2871788"/>
            <a:ext cx="4094162" cy="14239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3"/>
          </p:nvPr>
        </p:nvSpPr>
        <p:spPr>
          <a:xfrm>
            <a:off x="385763" y="4340225"/>
            <a:ext cx="4094162" cy="14239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; text; multiple content o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85763" y="1403350"/>
            <a:ext cx="8370887" cy="2141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5"/>
          </p:nvPr>
        </p:nvSpPr>
        <p:spPr>
          <a:xfrm>
            <a:off x="385763" y="3643313"/>
            <a:ext cx="8370887" cy="2120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; text; multiple content on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4"/>
          <p:cNvSpPr>
            <a:spLocks noGrp="1"/>
          </p:cNvSpPr>
          <p:nvPr>
            <p:ph sz="quarter" idx="15"/>
          </p:nvPr>
        </p:nvSpPr>
        <p:spPr>
          <a:xfrm>
            <a:off x="385763" y="1403350"/>
            <a:ext cx="8370887" cy="2120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85763" y="3622675"/>
            <a:ext cx="8370887" cy="2141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; text; multiple content on bottom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2"/>
          </p:nvPr>
        </p:nvSpPr>
        <p:spPr>
          <a:xfrm>
            <a:off x="385763" y="3692525"/>
            <a:ext cx="4094162" cy="20716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3"/>
          </p:nvPr>
        </p:nvSpPr>
        <p:spPr>
          <a:xfrm>
            <a:off x="4662488" y="3692525"/>
            <a:ext cx="4094162" cy="20716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85763" y="1403350"/>
            <a:ext cx="8370887" cy="2141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; text; multiple content on top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2"/>
          </p:nvPr>
        </p:nvSpPr>
        <p:spPr>
          <a:xfrm>
            <a:off x="385763" y="1403350"/>
            <a:ext cx="4094162" cy="20716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3"/>
          </p:nvPr>
        </p:nvSpPr>
        <p:spPr>
          <a:xfrm>
            <a:off x="4662488" y="1403350"/>
            <a:ext cx="4094162" cy="20716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85763" y="3587750"/>
            <a:ext cx="8370887" cy="217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; multiple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2"/>
          </p:nvPr>
        </p:nvSpPr>
        <p:spPr>
          <a:xfrm>
            <a:off x="385763" y="1403350"/>
            <a:ext cx="4094162" cy="20716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3"/>
          </p:nvPr>
        </p:nvSpPr>
        <p:spPr>
          <a:xfrm>
            <a:off x="4662488" y="1403350"/>
            <a:ext cx="4094162" cy="20716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sz="quarter" idx="14"/>
          </p:nvPr>
        </p:nvSpPr>
        <p:spPr>
          <a:xfrm>
            <a:off x="385763" y="3692525"/>
            <a:ext cx="4094162" cy="20716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4662488" y="3692525"/>
            <a:ext cx="4094162" cy="20716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385763" y="1403350"/>
            <a:ext cx="4137025" cy="43608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662488" y="1403350"/>
            <a:ext cx="4094162" cy="20716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2"/>
          </p:nvPr>
        </p:nvSpPr>
        <p:spPr>
          <a:xfrm>
            <a:off x="4662488" y="3692525"/>
            <a:ext cx="4094162" cy="20716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85763" y="385763"/>
            <a:ext cx="8301037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5763" y="1374775"/>
            <a:ext cx="8301037" cy="442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385763" y="1277938"/>
            <a:ext cx="8372475" cy="0"/>
          </a:xfrm>
          <a:prstGeom prst="line">
            <a:avLst/>
          </a:prstGeom>
          <a:noFill/>
          <a:ln w="28575">
            <a:solidFill>
              <a:srgbClr val="DDDDDD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eaLnBrk="0" fontAlgn="auto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Font typeface="Arial" charset="0"/>
              <a:buNone/>
              <a:defRPr/>
            </a:pPr>
            <a:endParaRPr lang="en-US"/>
          </a:p>
        </p:txBody>
      </p:sp>
      <p:pic>
        <p:nvPicPr>
          <p:cNvPr id="1029" name="Picture 10" descr="FINAL-gray band for templa#24BB34"/>
          <p:cNvPicPr>
            <a:picLocks noChangeAspect="1" noChangeArrowheads="1"/>
          </p:cNvPicPr>
          <p:nvPr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384175" y="5924550"/>
            <a:ext cx="83756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6061075"/>
            <a:ext cx="9144000" cy="27622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latin typeface="+mn-lt"/>
              </a:rPr>
              <a:t>© 20## Experian Information Solutions, Inc. All rights reserved.</a:t>
            </a:r>
            <a:br>
              <a:rPr lang="en-US" sz="600" dirty="0">
                <a:latin typeface="+mn-lt"/>
              </a:rPr>
            </a:br>
            <a:r>
              <a:rPr lang="en-US" sz="600" b="1" dirty="0">
                <a:latin typeface="+mn-lt"/>
              </a:rPr>
              <a:t>Experian Public.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8181975" y="6088063"/>
            <a:ext cx="3397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fontAlgn="auto" hangingPunct="0">
              <a:lnSpc>
                <a:spcPct val="90000"/>
              </a:lnSpc>
              <a:spcBef>
                <a:spcPct val="90000"/>
              </a:spcBef>
              <a:spcAft>
                <a:spcPts val="0"/>
              </a:spcAft>
              <a:defRPr/>
            </a:pPr>
            <a:fld id="{1254A590-13D2-46B1-951E-FE61E0E48011}" type="slidenum">
              <a:rPr lang="en-US" sz="1000">
                <a:latin typeface="Arial" pitchFamily="34" charset="0"/>
                <a:cs typeface="Arial" pitchFamily="34" charset="0"/>
              </a:rPr>
              <a:pPr algn="r" eaLnBrk="0" fontAlgn="auto" hangingPunct="0">
                <a:lnSpc>
                  <a:spcPct val="90000"/>
                </a:lnSpc>
                <a:spcBef>
                  <a:spcPct val="9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7" r:id="rId17"/>
    <p:sldLayoutId id="2147483748" r:id="rId1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280988" indent="-280988" algn="l" rtl="0" eaLnBrk="1" fontAlgn="base" hangingPunct="1">
        <a:lnSpc>
          <a:spcPct val="90000"/>
        </a:lnSpc>
        <a:spcBef>
          <a:spcPts val="600"/>
        </a:spcBef>
        <a:spcAft>
          <a:spcPts val="600"/>
        </a:spcAft>
        <a:buSzPct val="10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600"/>
        </a:spcBef>
        <a:spcAft>
          <a:spcPts val="600"/>
        </a:spcAft>
        <a:buSzPct val="50000"/>
        <a:buFont typeface="Arial" charset="0"/>
        <a:buChar char="►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600"/>
        </a:spcBef>
        <a:spcAft>
          <a:spcPts val="600"/>
        </a:spcAft>
        <a:buSzPct val="70000"/>
        <a:buFont typeface="Arial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600"/>
        </a:spcBef>
        <a:spcAft>
          <a:spcPts val="600"/>
        </a:spcAft>
        <a:buSzPct val="50000"/>
        <a:buFont typeface="Arial" charset="0"/>
        <a:buChar char="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Collections Executive Council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385763" y="1480931"/>
            <a:ext cx="4184650" cy="646043"/>
          </a:xfrm>
        </p:spPr>
        <p:txBody>
          <a:bodyPr/>
          <a:lstStyle/>
          <a:p>
            <a:r>
              <a:rPr lang="en-US" dirty="0"/>
              <a:t>Opryland Hotel</a:t>
            </a:r>
            <a:br>
              <a:rPr lang="en-US" dirty="0"/>
            </a:br>
            <a:r>
              <a:rPr lang="en-US" dirty="0"/>
              <a:t>Nashville, Tennessee</a:t>
            </a:r>
          </a:p>
        </p:txBody>
      </p:sp>
      <p:pic>
        <p:nvPicPr>
          <p:cNvPr id="6" name="Picture 5" descr="Opryland Garden DSC_0118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389732" y="4003829"/>
            <a:ext cx="8361362" cy="1803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85764" y="1374775"/>
            <a:ext cx="4184650" cy="2185171"/>
          </a:xfrm>
        </p:spPr>
        <p:txBody>
          <a:bodyPr/>
          <a:lstStyle/>
          <a:p>
            <a:pPr>
              <a:buNone/>
            </a:pPr>
            <a:r>
              <a:rPr lang="en-US" dirty="0"/>
              <a:t>Share the following:</a:t>
            </a:r>
          </a:p>
          <a:p>
            <a:pPr lvl="1"/>
            <a:r>
              <a:rPr lang="en-US" dirty="0"/>
              <a:t>Your name</a:t>
            </a:r>
          </a:p>
          <a:p>
            <a:pPr lvl="1"/>
            <a:r>
              <a:rPr lang="en-US" dirty="0"/>
              <a:t>Company</a:t>
            </a:r>
          </a:p>
          <a:p>
            <a:pPr lvl="1"/>
            <a:r>
              <a:rPr lang="en-US" dirty="0"/>
              <a:t>Current role</a:t>
            </a:r>
          </a:p>
          <a:p>
            <a:pPr lvl="1"/>
            <a:r>
              <a:rPr lang="en-US" dirty="0"/>
              <a:t>History in industry</a:t>
            </a:r>
          </a:p>
        </p:txBody>
      </p:sp>
      <p:pic>
        <p:nvPicPr>
          <p:cNvPr id="9" name="Picture 8" descr="ClassTraining_flip.png"/>
          <p:cNvPicPr>
            <a:picLocks noChangeAspect="1"/>
          </p:cNvPicPr>
          <p:nvPr/>
        </p:nvPicPr>
        <p:blipFill>
          <a:blip r:embed="rId3" cstate="screen"/>
          <a:srcRect l="15568" r="1503"/>
          <a:stretch>
            <a:fillRect/>
          </a:stretch>
        </p:blipFill>
        <p:spPr>
          <a:xfrm>
            <a:off x="3852909" y="1377951"/>
            <a:ext cx="4897391" cy="4429124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88938" y="3588804"/>
            <a:ext cx="3268662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427462"/>
      </p:ext>
    </p:extLst>
  </p:cSld>
  <p:clrMapOvr>
    <a:masterClrMapping/>
  </p:clrMapOvr>
  <p:transition spd="med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Housekeeping items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85764" y="1374775"/>
            <a:ext cx="4184650" cy="2054225"/>
          </a:xfrm>
        </p:spPr>
        <p:txBody>
          <a:bodyPr/>
          <a:lstStyle/>
          <a:p>
            <a:r>
              <a:rPr lang="en-US" dirty="0"/>
              <a:t>Restrooms</a:t>
            </a:r>
          </a:p>
          <a:p>
            <a:r>
              <a:rPr lang="en-US" dirty="0"/>
              <a:t>Cell phones / Blackberries</a:t>
            </a:r>
          </a:p>
          <a:p>
            <a:r>
              <a:rPr lang="en-US" dirty="0"/>
              <a:t>Anti-trust agreement</a:t>
            </a:r>
          </a:p>
        </p:txBody>
      </p:sp>
      <p:pic>
        <p:nvPicPr>
          <p:cNvPr id="7" name="Picture 6" descr="1206572119215038269johnny_automatic_NPS_map_pictographs_part_68.svg.med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494924" y="1377950"/>
            <a:ext cx="1255376" cy="1255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no-cell-phone-symbol-sign-k-6204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001304" y="2038905"/>
            <a:ext cx="1390095" cy="1390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anti-trust-cases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171954" y="2689934"/>
            <a:ext cx="1591732" cy="3117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Straight Connector 9"/>
          <p:cNvCxnSpPr/>
          <p:nvPr/>
        </p:nvCxnSpPr>
        <p:spPr>
          <a:xfrm>
            <a:off x="388938" y="2860817"/>
            <a:ext cx="3268662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5898359"/>
      </p:ext>
    </p:extLst>
  </p:cSld>
  <p:clrMapOvr>
    <a:masterClrMapping/>
  </p:clrMapOvr>
  <p:transition spd="med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FINAL-gray band for templa#24BB3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4175" y="5924550"/>
            <a:ext cx="83756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8267700" y="6088063"/>
            <a:ext cx="25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90000"/>
              </a:spcBef>
            </a:pPr>
            <a:fld id="{FB0EF07D-536B-48CF-89CB-F28E587A2790}" type="slidenum">
              <a:rPr lang="en-US" sz="1000"/>
              <a:pPr algn="r">
                <a:spcBef>
                  <a:spcPct val="90000"/>
                </a:spcBef>
              </a:pPr>
              <a:t>4</a:t>
            </a:fld>
            <a:endParaRPr lang="en-US" sz="1000"/>
          </a:p>
        </p:txBody>
      </p:sp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4570413" y="1597980"/>
            <a:ext cx="4179887" cy="1831020"/>
          </a:xfrm>
          <a:prstGeom prst="rect">
            <a:avLst/>
          </a:prstGeom>
          <a:solidFill>
            <a:srgbClr val="EAEAEA"/>
          </a:solidFill>
          <a:ln w="9525" algn="ctr">
            <a:noFill/>
            <a:miter lim="800000"/>
            <a:headEnd/>
            <a:tailEnd/>
          </a:ln>
        </p:spPr>
        <p:txBody>
          <a:bodyPr wrap="none" rIns="274320" anchor="ctr">
            <a:no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</a:rPr>
              <a:t>Experian update</a:t>
            </a:r>
            <a:br>
              <a:rPr lang="en-US" sz="2400" b="1" dirty="0">
                <a:solidFill>
                  <a:schemeClr val="tx2"/>
                </a:solidFill>
              </a:rPr>
            </a:br>
            <a:r>
              <a:rPr lang="en-US" sz="2400" b="1" dirty="0">
                <a:solidFill>
                  <a:schemeClr val="tx2"/>
                </a:solidFill>
              </a:rPr>
              <a:t>and market view</a:t>
            </a:r>
          </a:p>
        </p:txBody>
      </p:sp>
      <p:sp>
        <p:nvSpPr>
          <p:cNvPr id="4102" name="Line 10"/>
          <p:cNvSpPr>
            <a:spLocks noChangeShapeType="1"/>
          </p:cNvSpPr>
          <p:nvPr/>
        </p:nvSpPr>
        <p:spPr bwMode="auto">
          <a:xfrm flipH="1">
            <a:off x="4570413" y="3671948"/>
            <a:ext cx="4189412" cy="3406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4103" name="Text Box 11"/>
          <p:cNvSpPr txBox="1">
            <a:spLocks noChangeArrowheads="1"/>
          </p:cNvSpPr>
          <p:nvPr/>
        </p:nvSpPr>
        <p:spPr bwMode="auto">
          <a:xfrm>
            <a:off x="4570412" y="3941686"/>
            <a:ext cx="417988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Ins="274320">
            <a:spAutoFit/>
          </a:bodyPr>
          <a:lstStyle/>
          <a:p>
            <a:pPr algn="r"/>
            <a:r>
              <a:rPr lang="en-US" dirty="0"/>
              <a:t>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6061075"/>
            <a:ext cx="9144000" cy="27622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/>
              <a:t>© </a:t>
            </a:r>
            <a:r>
              <a:rPr lang="en-US" sz="600" dirty="0">
                <a:latin typeface="+mn-lt"/>
              </a:rPr>
              <a:t>20##</a:t>
            </a:r>
            <a:r>
              <a:rPr lang="en-US" sz="600" dirty="0"/>
              <a:t> Experian Information Solutions, Inc. All rights reserved.</a:t>
            </a:r>
            <a:br>
              <a:rPr lang="en-US" sz="600" dirty="0"/>
            </a:br>
            <a:r>
              <a:rPr lang="en-US" sz="600" b="1" dirty="0"/>
              <a:t>Experian Public.</a:t>
            </a:r>
          </a:p>
        </p:txBody>
      </p:sp>
      <p:pic>
        <p:nvPicPr>
          <p:cNvPr id="11" name="Picture 10" descr="CreditCardandBill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88938" y="1377950"/>
            <a:ext cx="4181475" cy="3387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355400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755254" y="2480335"/>
            <a:ext cx="4995046" cy="3326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85764" y="1374776"/>
            <a:ext cx="4184650" cy="2850996"/>
          </a:xfrm>
        </p:spPr>
        <p:txBody>
          <a:bodyPr/>
          <a:lstStyle/>
          <a:p>
            <a:r>
              <a:rPr lang="en-US" dirty="0"/>
              <a:t>Experian update</a:t>
            </a:r>
          </a:p>
          <a:p>
            <a:r>
              <a:rPr lang="en-US" dirty="0"/>
              <a:t>Market trends</a:t>
            </a:r>
          </a:p>
          <a:p>
            <a:r>
              <a:rPr lang="en-US" dirty="0"/>
              <a:t>Insights</a:t>
            </a:r>
          </a:p>
          <a:p>
            <a:pPr lvl="1"/>
            <a:r>
              <a:rPr lang="en-US" dirty="0"/>
              <a:t>Prospecting</a:t>
            </a:r>
          </a:p>
          <a:p>
            <a:pPr lvl="1"/>
            <a:r>
              <a:rPr lang="en-US" dirty="0"/>
              <a:t>Originations</a:t>
            </a:r>
          </a:p>
          <a:p>
            <a:pPr lvl="1"/>
            <a:r>
              <a:rPr lang="en-US" dirty="0"/>
              <a:t>Portfolio management</a:t>
            </a:r>
          </a:p>
          <a:p>
            <a:pPr lvl="1"/>
            <a:r>
              <a:rPr lang="en-US" dirty="0"/>
              <a:t>Collections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88938" y="4370068"/>
            <a:ext cx="326866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3"/>
          <p:cNvSpPr txBox="1">
            <a:spLocks noChangeArrowheads="1"/>
          </p:cNvSpPr>
          <p:nvPr/>
        </p:nvSpPr>
        <p:spPr bwMode="auto">
          <a:xfrm>
            <a:off x="7350711" y="5479770"/>
            <a:ext cx="139958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000" dirty="0">
                <a:solidFill>
                  <a:srgbClr val="5F5F5F"/>
                </a:solidFill>
                <a:latin typeface="Arial" pitchFamily="34" charset="0"/>
              </a:rPr>
              <a:t>Revenue for the year</a:t>
            </a:r>
          </a:p>
        </p:txBody>
      </p:sp>
      <p:sp>
        <p:nvSpPr>
          <p:cNvPr id="12300" name="Text Box 4"/>
          <p:cNvSpPr txBox="1">
            <a:spLocks noChangeArrowheads="1"/>
          </p:cNvSpPr>
          <p:nvPr/>
        </p:nvSpPr>
        <p:spPr bwMode="auto">
          <a:xfrm>
            <a:off x="6471821" y="3879018"/>
            <a:ext cx="227847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en-GB" sz="2000" dirty="0">
                <a:solidFill>
                  <a:schemeClr val="bg2"/>
                </a:solidFill>
                <a:latin typeface="Arial" pitchFamily="34" charset="0"/>
              </a:rPr>
              <a:t>Diverse portfolio </a:t>
            </a:r>
            <a:br>
              <a:rPr lang="en-GB" sz="2000" dirty="0">
                <a:solidFill>
                  <a:schemeClr val="bg2"/>
                </a:solidFill>
                <a:latin typeface="Arial" pitchFamily="34" charset="0"/>
              </a:rPr>
            </a:br>
            <a:r>
              <a:rPr lang="en-GB" sz="2000" dirty="0">
                <a:solidFill>
                  <a:schemeClr val="bg2"/>
                </a:solidFill>
                <a:latin typeface="Arial" pitchFamily="34" charset="0"/>
              </a:rPr>
              <a:t>by geography, business line, and customer segment</a:t>
            </a:r>
          </a:p>
        </p:txBody>
      </p:sp>
      <p:sp>
        <p:nvSpPr>
          <p:cNvPr id="41" name="Title 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  <a:br>
              <a:rPr lang="en-GB" dirty="0"/>
            </a:br>
            <a:r>
              <a:rPr lang="en-GB" b="0" dirty="0"/>
              <a:t>Global revenue FY11</a:t>
            </a:r>
            <a:endParaRPr lang="en-US" b="0" dirty="0"/>
          </a:p>
        </p:txBody>
      </p:sp>
      <p:grpSp>
        <p:nvGrpSpPr>
          <p:cNvPr id="104" name="Group 103"/>
          <p:cNvGrpSpPr/>
          <p:nvPr/>
        </p:nvGrpSpPr>
        <p:grpSpPr>
          <a:xfrm>
            <a:off x="3826076" y="1302331"/>
            <a:ext cx="5007205" cy="2114581"/>
            <a:chOff x="3826076" y="1302331"/>
            <a:chExt cx="5007205" cy="2114581"/>
          </a:xfrm>
        </p:grpSpPr>
        <p:sp>
          <p:nvSpPr>
            <p:cNvPr id="102" name="Isosceles Triangle 101"/>
            <p:cNvSpPr/>
            <p:nvPr/>
          </p:nvSpPr>
          <p:spPr>
            <a:xfrm>
              <a:off x="3826076" y="1704512"/>
              <a:ext cx="4924224" cy="1680037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9" name="Chart 48"/>
            <p:cNvGraphicFramePr/>
            <p:nvPr/>
          </p:nvGraphicFramePr>
          <p:xfrm>
            <a:off x="5137098" y="1514291"/>
            <a:ext cx="3269885" cy="17849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294" name="Text Box 27"/>
            <p:cNvSpPr txBox="1">
              <a:spLocks noChangeArrowheads="1"/>
            </p:cNvSpPr>
            <p:nvPr/>
          </p:nvSpPr>
          <p:spPr bwMode="auto">
            <a:xfrm>
              <a:off x="5850606" y="1302331"/>
              <a:ext cx="1994811" cy="316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09538" algn="ctr">
                <a:spcBef>
                  <a:spcPct val="50000"/>
                </a:spcBef>
                <a:buClr>
                  <a:srgbClr val="ED1951"/>
                </a:buClr>
                <a:buSzPct val="50000"/>
                <a:buFont typeface="Wingdings" pitchFamily="2" charset="2"/>
                <a:buNone/>
              </a:pPr>
              <a:r>
                <a:rPr lang="en-GB" sz="1600" b="1" dirty="0">
                  <a:solidFill>
                    <a:srgbClr val="015CAE"/>
                  </a:solidFill>
                  <a:latin typeface="Arial" pitchFamily="34" charset="0"/>
                </a:rPr>
                <a:t>By business line</a:t>
              </a:r>
            </a:p>
          </p:txBody>
        </p:sp>
        <p:sp>
          <p:nvSpPr>
            <p:cNvPr id="53" name="TextBox 27"/>
            <p:cNvSpPr txBox="1">
              <a:spLocks noChangeArrowheads="1"/>
            </p:cNvSpPr>
            <p:nvPr/>
          </p:nvSpPr>
          <p:spPr bwMode="auto">
            <a:xfrm>
              <a:off x="4802824" y="1659586"/>
              <a:ext cx="99079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>
                  <a:latin typeface="Arial" pitchFamily="34" charset="0"/>
                </a:rPr>
                <a:t>Service</a:t>
              </a:r>
            </a:p>
          </p:txBody>
        </p:sp>
        <p:sp>
          <p:nvSpPr>
            <p:cNvPr id="54" name="TextBox 26"/>
            <p:cNvSpPr txBox="1">
              <a:spLocks noChangeArrowheads="1"/>
            </p:cNvSpPr>
            <p:nvPr/>
          </p:nvSpPr>
          <p:spPr bwMode="auto">
            <a:xfrm>
              <a:off x="4806106" y="2848049"/>
              <a:ext cx="924544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GB" sz="1200" b="1" dirty="0">
                  <a:latin typeface="Arial" pitchFamily="34" charset="0"/>
                </a:rPr>
                <a:t>Service</a:t>
              </a:r>
            </a:p>
          </p:txBody>
        </p:sp>
        <p:sp>
          <p:nvSpPr>
            <p:cNvPr id="55" name="TextBox 25"/>
            <p:cNvSpPr txBox="1">
              <a:spLocks noChangeArrowheads="1"/>
            </p:cNvSpPr>
            <p:nvPr/>
          </p:nvSpPr>
          <p:spPr bwMode="auto">
            <a:xfrm>
              <a:off x="6424409" y="3155302"/>
              <a:ext cx="1456343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100" b="1" dirty="0">
                  <a:latin typeface="Arial" pitchFamily="34" charset="0"/>
                </a:rPr>
                <a:t>Service</a:t>
              </a:r>
            </a:p>
          </p:txBody>
        </p:sp>
        <p:sp>
          <p:nvSpPr>
            <p:cNvPr id="56" name="TextBox 24"/>
            <p:cNvSpPr txBox="1">
              <a:spLocks noChangeArrowheads="1"/>
            </p:cNvSpPr>
            <p:nvPr/>
          </p:nvSpPr>
          <p:spPr bwMode="auto">
            <a:xfrm>
              <a:off x="8029843" y="2022889"/>
              <a:ext cx="803438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200" b="1" dirty="0">
                  <a:latin typeface="Arial" pitchFamily="34" charset="0"/>
                </a:rPr>
                <a:t>Service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88938" y="3384550"/>
            <a:ext cx="6846363" cy="2471109"/>
            <a:chOff x="388938" y="3384550"/>
            <a:chExt cx="6846363" cy="2471109"/>
          </a:xfrm>
        </p:grpSpPr>
        <p:sp>
          <p:nvSpPr>
            <p:cNvPr id="100" name="Isosceles Triangle 99"/>
            <p:cNvSpPr/>
            <p:nvPr/>
          </p:nvSpPr>
          <p:spPr>
            <a:xfrm>
              <a:off x="388938" y="3384550"/>
              <a:ext cx="6846363" cy="2458037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1" name="Chart 50"/>
            <p:cNvGraphicFramePr/>
            <p:nvPr/>
          </p:nvGraphicFramePr>
          <p:xfrm>
            <a:off x="2138967" y="3798697"/>
            <a:ext cx="3388901" cy="17819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2293" name="Text Box 27"/>
            <p:cNvSpPr txBox="1">
              <a:spLocks noChangeArrowheads="1"/>
            </p:cNvSpPr>
            <p:nvPr/>
          </p:nvSpPr>
          <p:spPr bwMode="auto">
            <a:xfrm>
              <a:off x="2400160" y="3626190"/>
              <a:ext cx="3013271" cy="31675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09538" algn="ctr">
                <a:spcBef>
                  <a:spcPct val="50000"/>
                </a:spcBef>
                <a:buClr>
                  <a:srgbClr val="ED1951"/>
                </a:buClr>
                <a:buSzPct val="50000"/>
                <a:buFont typeface="Wingdings" pitchFamily="2" charset="2"/>
                <a:buNone/>
              </a:pPr>
              <a:r>
                <a:rPr lang="en-GB" sz="1600" b="1" dirty="0">
                  <a:solidFill>
                    <a:srgbClr val="015CAE"/>
                  </a:solidFill>
                  <a:latin typeface="Arial" pitchFamily="34" charset="0"/>
                </a:rPr>
                <a:t>By customer segment</a:t>
              </a:r>
            </a:p>
          </p:txBody>
        </p:sp>
        <p:sp>
          <p:nvSpPr>
            <p:cNvPr id="12317" name="TextBox 57"/>
            <p:cNvSpPr txBox="1">
              <a:spLocks noChangeArrowheads="1"/>
            </p:cNvSpPr>
            <p:nvPr/>
          </p:nvSpPr>
          <p:spPr bwMode="auto">
            <a:xfrm>
              <a:off x="4128990" y="5460367"/>
              <a:ext cx="1215693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GB" sz="1200" b="1" dirty="0">
                  <a:latin typeface="Arial" pitchFamily="34" charset="0"/>
                </a:rPr>
                <a:t>Customer</a:t>
              </a:r>
              <a:r>
                <a:rPr lang="en-GB" sz="1200" b="1" dirty="0">
                  <a:solidFill>
                    <a:srgbClr val="5F5F5F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12318" name="TextBox 58"/>
            <p:cNvSpPr txBox="1">
              <a:spLocks noChangeArrowheads="1"/>
            </p:cNvSpPr>
            <p:nvPr/>
          </p:nvSpPr>
          <p:spPr bwMode="auto">
            <a:xfrm>
              <a:off x="3303648" y="5578660"/>
              <a:ext cx="108715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>
                  <a:latin typeface="Arial" pitchFamily="34" charset="0"/>
                </a:rPr>
                <a:t>Customer</a:t>
              </a:r>
              <a:endParaRPr lang="en-GB" sz="1200" b="1" dirty="0">
                <a:solidFill>
                  <a:srgbClr val="5F5F5F"/>
                </a:solidFill>
                <a:latin typeface="Arial" pitchFamily="34" charset="0"/>
              </a:endParaRPr>
            </a:p>
          </p:txBody>
        </p:sp>
        <p:sp>
          <p:nvSpPr>
            <p:cNvPr id="12319" name="TextBox 59"/>
            <p:cNvSpPr txBox="1">
              <a:spLocks noChangeArrowheads="1"/>
            </p:cNvSpPr>
            <p:nvPr/>
          </p:nvSpPr>
          <p:spPr bwMode="auto">
            <a:xfrm>
              <a:off x="2656744" y="5419482"/>
              <a:ext cx="98852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>
                  <a:latin typeface="Arial" pitchFamily="34" charset="0"/>
                </a:rPr>
                <a:t>Customer</a:t>
              </a:r>
              <a:endParaRPr lang="en-GB" sz="1200" b="1" dirty="0">
                <a:solidFill>
                  <a:srgbClr val="5F5F5F"/>
                </a:solidFill>
                <a:latin typeface="Arial" pitchFamily="34" charset="0"/>
              </a:endParaRPr>
            </a:p>
          </p:txBody>
        </p:sp>
        <p:sp>
          <p:nvSpPr>
            <p:cNvPr id="12320" name="TextBox 60"/>
            <p:cNvSpPr txBox="1">
              <a:spLocks noChangeArrowheads="1"/>
            </p:cNvSpPr>
            <p:nvPr/>
          </p:nvSpPr>
          <p:spPr bwMode="auto">
            <a:xfrm>
              <a:off x="1856671" y="5239798"/>
              <a:ext cx="97035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>
                  <a:latin typeface="Arial" pitchFamily="34" charset="0"/>
                </a:rPr>
                <a:t>Customer</a:t>
              </a:r>
              <a:endParaRPr lang="en-GB" sz="1200" b="1" dirty="0">
                <a:solidFill>
                  <a:srgbClr val="5F5F5F"/>
                </a:solidFill>
                <a:latin typeface="Arial" pitchFamily="34" charset="0"/>
              </a:endParaRPr>
            </a:p>
          </p:txBody>
        </p:sp>
        <p:sp>
          <p:nvSpPr>
            <p:cNvPr id="12321" name="TextBox 61"/>
            <p:cNvSpPr txBox="1">
              <a:spLocks noChangeArrowheads="1"/>
            </p:cNvSpPr>
            <p:nvPr/>
          </p:nvSpPr>
          <p:spPr bwMode="auto">
            <a:xfrm>
              <a:off x="1624611" y="4963099"/>
              <a:ext cx="91595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>
                  <a:latin typeface="Arial" pitchFamily="34" charset="0"/>
                </a:rPr>
                <a:t>Customer</a:t>
              </a:r>
              <a:endParaRPr lang="en-GB" sz="1200" b="1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43" name="TextBox 52"/>
            <p:cNvSpPr txBox="1">
              <a:spLocks noChangeArrowheads="1"/>
            </p:cNvSpPr>
            <p:nvPr/>
          </p:nvSpPr>
          <p:spPr bwMode="auto">
            <a:xfrm>
              <a:off x="1821159" y="3931006"/>
              <a:ext cx="925439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200" b="1" dirty="0">
                  <a:latin typeface="Arial" pitchFamily="34" charset="0"/>
                </a:rPr>
                <a:t>Customer</a:t>
              </a:r>
            </a:p>
          </p:txBody>
        </p:sp>
        <p:sp>
          <p:nvSpPr>
            <p:cNvPr id="44" name="TextBox 53"/>
            <p:cNvSpPr txBox="1">
              <a:spLocks noChangeArrowheads="1"/>
            </p:cNvSpPr>
            <p:nvPr/>
          </p:nvSpPr>
          <p:spPr bwMode="auto">
            <a:xfrm>
              <a:off x="5073449" y="3960656"/>
              <a:ext cx="925427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200" b="1" dirty="0">
                  <a:latin typeface="Arial" pitchFamily="34" charset="0"/>
                </a:rPr>
                <a:t>Customer</a:t>
              </a:r>
            </a:p>
          </p:txBody>
        </p:sp>
        <p:sp>
          <p:nvSpPr>
            <p:cNvPr id="45" name="TextBox 55"/>
            <p:cNvSpPr txBox="1">
              <a:spLocks noChangeArrowheads="1"/>
            </p:cNvSpPr>
            <p:nvPr/>
          </p:nvSpPr>
          <p:spPr bwMode="auto">
            <a:xfrm>
              <a:off x="5237187" y="4731000"/>
              <a:ext cx="950547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GB" sz="1200" b="1" dirty="0">
                  <a:latin typeface="Arial" pitchFamily="34" charset="0"/>
                </a:rPr>
                <a:t>Customer</a:t>
              </a:r>
            </a:p>
          </p:txBody>
        </p:sp>
        <p:sp>
          <p:nvSpPr>
            <p:cNvPr id="47" name="TextBox 56"/>
            <p:cNvSpPr txBox="1">
              <a:spLocks noChangeArrowheads="1"/>
            </p:cNvSpPr>
            <p:nvPr/>
          </p:nvSpPr>
          <p:spPr bwMode="auto">
            <a:xfrm>
              <a:off x="1493584" y="4487078"/>
              <a:ext cx="911588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200" b="1" dirty="0">
                  <a:latin typeface="Arial" pitchFamily="34" charset="0"/>
                </a:rPr>
                <a:t>Customer</a:t>
              </a:r>
            </a:p>
          </p:txBody>
        </p:sp>
        <p:cxnSp>
          <p:nvCxnSpPr>
            <p:cNvPr id="60" name="Straight Connector 59"/>
            <p:cNvCxnSpPr/>
            <p:nvPr/>
          </p:nvCxnSpPr>
          <p:spPr>
            <a:xfrm flipV="1">
              <a:off x="2486037" y="5024820"/>
              <a:ext cx="251573" cy="83062"/>
            </a:xfrm>
            <a:prstGeom prst="line">
              <a:avLst/>
            </a:prstGeom>
            <a:ln w="190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2739110" y="5232474"/>
              <a:ext cx="160224" cy="117676"/>
            </a:xfrm>
            <a:prstGeom prst="line">
              <a:avLst/>
            </a:prstGeom>
            <a:ln w="190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16200000" flipV="1">
              <a:off x="3662647" y="5514430"/>
              <a:ext cx="210429" cy="11984"/>
            </a:xfrm>
            <a:prstGeom prst="line">
              <a:avLst/>
            </a:prstGeom>
            <a:ln w="190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 flipH="1" flipV="1">
              <a:off x="3170322" y="5372499"/>
              <a:ext cx="145363" cy="31443"/>
            </a:xfrm>
            <a:prstGeom prst="line">
              <a:avLst/>
            </a:prstGeom>
            <a:ln w="190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2342281" y="4617820"/>
              <a:ext cx="179699" cy="5432"/>
            </a:xfrm>
            <a:prstGeom prst="line">
              <a:avLst/>
            </a:prstGeom>
            <a:ln w="190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0800000">
              <a:off x="4435724" y="5348761"/>
              <a:ext cx="184191" cy="137055"/>
            </a:xfrm>
            <a:prstGeom prst="line">
              <a:avLst/>
            </a:prstGeom>
            <a:ln w="190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2613536" y="4103081"/>
              <a:ext cx="205150" cy="56758"/>
            </a:xfrm>
            <a:prstGeom prst="line">
              <a:avLst/>
            </a:prstGeom>
            <a:ln w="190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5164984" y="4835163"/>
              <a:ext cx="179699" cy="5432"/>
            </a:xfrm>
            <a:prstGeom prst="line">
              <a:avLst/>
            </a:prstGeom>
            <a:ln w="190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4947854" y="4126268"/>
              <a:ext cx="163228" cy="59633"/>
            </a:xfrm>
            <a:prstGeom prst="line">
              <a:avLst/>
            </a:prstGeom>
            <a:ln w="190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/>
          <p:cNvGrpSpPr/>
          <p:nvPr/>
        </p:nvGrpSpPr>
        <p:grpSpPr>
          <a:xfrm>
            <a:off x="204183" y="1306630"/>
            <a:ext cx="4044959" cy="2108661"/>
            <a:chOff x="204183" y="1306630"/>
            <a:chExt cx="4044959" cy="2108661"/>
          </a:xfrm>
        </p:grpSpPr>
        <p:sp>
          <p:nvSpPr>
            <p:cNvPr id="101" name="Isosceles Triangle 100"/>
            <p:cNvSpPr/>
            <p:nvPr/>
          </p:nvSpPr>
          <p:spPr>
            <a:xfrm>
              <a:off x="388939" y="1704512"/>
              <a:ext cx="3446214" cy="1680037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6" name="Chart 45"/>
            <p:cNvGraphicFramePr/>
            <p:nvPr/>
          </p:nvGraphicFramePr>
          <p:xfrm>
            <a:off x="636548" y="1514533"/>
            <a:ext cx="3275214" cy="17880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2292" name="Text Box 16"/>
            <p:cNvSpPr txBox="1">
              <a:spLocks noChangeArrowheads="1"/>
            </p:cNvSpPr>
            <p:nvPr/>
          </p:nvSpPr>
          <p:spPr bwMode="auto">
            <a:xfrm>
              <a:off x="1214588" y="1306630"/>
              <a:ext cx="2107638" cy="316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09538" algn="ctr">
                <a:spcBef>
                  <a:spcPct val="50000"/>
                </a:spcBef>
                <a:buClr>
                  <a:srgbClr val="ED1951"/>
                </a:buClr>
                <a:buSzPct val="50000"/>
                <a:buFont typeface="Wingdings" pitchFamily="2" charset="2"/>
                <a:buNone/>
              </a:pPr>
              <a:r>
                <a:rPr lang="en-GB" sz="1600" b="1" dirty="0">
                  <a:solidFill>
                    <a:srgbClr val="015CAE"/>
                  </a:solidFill>
                  <a:latin typeface="Arial" pitchFamily="34" charset="0"/>
                </a:rPr>
                <a:t>By geography</a:t>
              </a:r>
            </a:p>
          </p:txBody>
        </p:sp>
        <p:sp>
          <p:nvSpPr>
            <p:cNvPr id="85" name="TextBox 53"/>
            <p:cNvSpPr txBox="1">
              <a:spLocks noChangeArrowheads="1"/>
            </p:cNvSpPr>
            <p:nvPr/>
          </p:nvSpPr>
          <p:spPr bwMode="auto">
            <a:xfrm>
              <a:off x="374454" y="1602552"/>
              <a:ext cx="903930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GB" sz="1200" b="1" dirty="0">
                  <a:latin typeface="Arial" pitchFamily="34" charset="0"/>
                </a:rPr>
                <a:t>Continent</a:t>
              </a:r>
            </a:p>
          </p:txBody>
        </p:sp>
        <p:sp>
          <p:nvSpPr>
            <p:cNvPr id="86" name="TextBox 53"/>
            <p:cNvSpPr txBox="1">
              <a:spLocks noChangeArrowheads="1"/>
            </p:cNvSpPr>
            <p:nvPr/>
          </p:nvSpPr>
          <p:spPr bwMode="auto">
            <a:xfrm>
              <a:off x="3322226" y="2819747"/>
              <a:ext cx="926916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B" sz="1200" b="1" dirty="0">
                  <a:latin typeface="Arial" pitchFamily="34" charset="0"/>
                </a:rPr>
                <a:t>Continent</a:t>
              </a:r>
            </a:p>
          </p:txBody>
        </p:sp>
        <p:sp>
          <p:nvSpPr>
            <p:cNvPr id="87" name="TextBox 53"/>
            <p:cNvSpPr txBox="1">
              <a:spLocks noChangeArrowheads="1"/>
            </p:cNvSpPr>
            <p:nvPr/>
          </p:nvSpPr>
          <p:spPr bwMode="auto">
            <a:xfrm>
              <a:off x="1493584" y="3156759"/>
              <a:ext cx="1287292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GB" sz="1200" b="1" dirty="0">
                  <a:latin typeface="Arial" pitchFamily="34" charset="0"/>
                </a:rPr>
                <a:t>Continent</a:t>
              </a:r>
            </a:p>
          </p:txBody>
        </p:sp>
        <p:sp>
          <p:nvSpPr>
            <p:cNvPr id="88" name="TextBox 38"/>
            <p:cNvSpPr txBox="1">
              <a:spLocks noChangeArrowheads="1"/>
            </p:cNvSpPr>
            <p:nvPr/>
          </p:nvSpPr>
          <p:spPr bwMode="auto">
            <a:xfrm>
              <a:off x="204183" y="2741678"/>
              <a:ext cx="107533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>
                  <a:latin typeface="Arial" pitchFamily="34" charset="0"/>
                </a:rPr>
                <a:t>Continent</a:t>
              </a:r>
            </a:p>
          </p:txBody>
        </p:sp>
      </p:grp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30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dytchr\Desktop\SEMINAR\illustration [Converted].png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  <a:grayscl/>
          </a:blip>
          <a:srcRect/>
          <a:stretch>
            <a:fillRect/>
          </a:stretch>
        </p:blipFill>
        <p:spPr bwMode="auto">
          <a:xfrm>
            <a:off x="382294" y="1287263"/>
            <a:ext cx="8353425" cy="464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 bwMode="auto">
          <a:xfrm>
            <a:off x="2198657" y="1054751"/>
            <a:ext cx="4373608" cy="47317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428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Font typeface="Arial" pitchFamily="34" charset="0"/>
              <a:buNone/>
              <a:defRPr/>
            </a:pPr>
            <a:endParaRPr lang="en-GB" sz="2000" b="1" dirty="0">
              <a:solidFill>
                <a:srgbClr val="5F5F5F"/>
              </a:solidFill>
              <a:latin typeface="Arial" pitchFamily="34" charset="0"/>
            </a:endParaRPr>
          </a:p>
        </p:txBody>
      </p:sp>
      <p:sp>
        <p:nvSpPr>
          <p:cNvPr id="9237" name="Text Box 3"/>
          <p:cNvSpPr txBox="1">
            <a:spLocks noChangeArrowheads="1"/>
          </p:cNvSpPr>
          <p:nvPr/>
        </p:nvSpPr>
        <p:spPr bwMode="auto">
          <a:xfrm>
            <a:off x="388938" y="1571799"/>
            <a:ext cx="8361361" cy="42165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ts val="300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chemeClr val="bg2"/>
                </a:solidFill>
              </a:rPr>
              <a:t>Extend our global lead in credit information and analytics</a:t>
            </a:r>
          </a:p>
          <a:p>
            <a:pPr algn="ctr" eaLnBrk="0" hangingPunct="0">
              <a:spcBef>
                <a:spcPts val="300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chemeClr val="bg2"/>
                </a:solidFill>
              </a:rPr>
              <a:t>Create successful businesses in new customer segments</a:t>
            </a:r>
          </a:p>
          <a:p>
            <a:pPr algn="ctr" eaLnBrk="0" hangingPunct="0">
              <a:spcBef>
                <a:spcPts val="300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chemeClr val="bg2"/>
                </a:solidFill>
              </a:rPr>
              <a:t>Build large-scale operations in major emerging </a:t>
            </a:r>
            <a:br>
              <a:rPr lang="en-GB" sz="2400" dirty="0">
                <a:solidFill>
                  <a:schemeClr val="bg2"/>
                </a:solidFill>
              </a:rPr>
            </a:br>
            <a:r>
              <a:rPr lang="en-GB" sz="2400" dirty="0">
                <a:solidFill>
                  <a:schemeClr val="bg2"/>
                </a:solidFill>
              </a:rPr>
              <a:t>consumer economies</a:t>
            </a:r>
          </a:p>
          <a:p>
            <a:pPr algn="ctr" eaLnBrk="0" hangingPunct="0">
              <a:spcBef>
                <a:spcPts val="300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chemeClr val="bg2"/>
                </a:solidFill>
              </a:rPr>
              <a:t>Become the global leader in digital marketing services</a:t>
            </a:r>
          </a:p>
          <a:p>
            <a:pPr algn="ctr" eaLnBrk="0" hangingPunct="0">
              <a:spcBef>
                <a:spcPts val="300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chemeClr val="bg2"/>
                </a:solidFill>
              </a:rPr>
              <a:t>Become the most trusted consumer brand for credit </a:t>
            </a:r>
            <a:br>
              <a:rPr lang="en-GB" sz="2400" dirty="0">
                <a:solidFill>
                  <a:schemeClr val="bg2"/>
                </a:solidFill>
              </a:rPr>
            </a:br>
            <a:r>
              <a:rPr lang="en-GB" sz="2400" dirty="0">
                <a:solidFill>
                  <a:schemeClr val="bg2"/>
                </a:solidFill>
              </a:rPr>
              <a:t>information and identity protection services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Strategic overview</a:t>
            </a:r>
            <a:br>
              <a:rPr lang="en-GB" dirty="0"/>
            </a:br>
            <a:r>
              <a:rPr lang="en-GB" b="0" dirty="0"/>
              <a:t>Our global strategic objectives</a:t>
            </a:r>
            <a:endParaRPr lang="en-US" b="0" dirty="0"/>
          </a:p>
        </p:txBody>
      </p:sp>
    </p:spTree>
  </p:cSld>
  <p:clrMapOvr>
    <a:masterClrMapping/>
  </p:clrMapOvr>
  <p:transition spd="med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ustralia sydney scyscrapers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388937" y="3649945"/>
            <a:ext cx="1777214" cy="2025368"/>
          </a:xfrm>
          <a:prstGeom prst="rect">
            <a:avLst/>
          </a:prstGeom>
        </p:spPr>
      </p:pic>
      <p:pic>
        <p:nvPicPr>
          <p:cNvPr id="8" name="Picture 7" descr="australian sheep export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88938" y="1377950"/>
            <a:ext cx="1773936" cy="1182624"/>
          </a:xfrm>
          <a:prstGeom prst="rect">
            <a:avLst/>
          </a:prstGeom>
        </p:spPr>
      </p:pic>
      <p:pic>
        <p:nvPicPr>
          <p:cNvPr id="9" name="Picture 8" descr="australian wine grapes_dsc039161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8938" y="2603378"/>
            <a:ext cx="1773936" cy="997839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388938" y="5807075"/>
            <a:ext cx="8361362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Strategic overview</a:t>
            </a:r>
            <a:br>
              <a:rPr lang="en-GB" dirty="0"/>
            </a:br>
            <a:r>
              <a:rPr lang="en-GB" b="0" dirty="0"/>
              <a:t>New bureau expansion</a:t>
            </a:r>
            <a:endParaRPr lang="en-US" b="0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2246050" y="1520825"/>
            <a:ext cx="6440750" cy="2793723"/>
          </a:xfrm>
        </p:spPr>
        <p:txBody>
          <a:bodyPr/>
          <a:lstStyle/>
          <a:p>
            <a:r>
              <a:rPr lang="en-US" dirty="0"/>
              <a:t>Majority stake in joint venture with six leading banks, subject to regulatory approval</a:t>
            </a:r>
          </a:p>
          <a:p>
            <a:r>
              <a:rPr lang="en-US" dirty="0"/>
              <a:t>Intention to launch a credit bureau</a:t>
            </a:r>
          </a:p>
          <a:p>
            <a:r>
              <a:rPr lang="en-US" dirty="0"/>
              <a:t>Fourth largest economy</a:t>
            </a:r>
          </a:p>
          <a:p>
            <a:r>
              <a:rPr lang="en-US" dirty="0"/>
              <a:t>Approximately XX million credit active individuals</a:t>
            </a:r>
          </a:p>
          <a:p>
            <a:r>
              <a:rPr lang="en-US" dirty="0"/>
              <a:t>Positive data legislation pending</a:t>
            </a:r>
          </a:p>
          <a:p>
            <a:r>
              <a:rPr lang="en-US" dirty="0"/>
              <a:t>Experian has a long track record, with critical mass</a:t>
            </a:r>
          </a:p>
        </p:txBody>
      </p:sp>
      <p:pic>
        <p:nvPicPr>
          <p:cNvPr id="16" name="Picture 15" descr="CreditCards_cyan.pn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2618913" y="4456592"/>
            <a:ext cx="5962705" cy="1216241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reditCardandBill.png"/>
          <p:cNvPicPr>
            <a:picLocks noChangeAspect="1"/>
          </p:cNvPicPr>
          <p:nvPr/>
        </p:nvPicPr>
        <p:blipFill>
          <a:blip r:embed="rId2" cstate="screen"/>
          <a:srcRect t="12246" b="20201"/>
          <a:stretch>
            <a:fillRect/>
          </a:stretch>
        </p:blipFill>
        <p:spPr>
          <a:xfrm>
            <a:off x="388938" y="1377950"/>
            <a:ext cx="4181475" cy="2288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5" descr="FINAL-gray band for templa#24BB3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4175" y="5924550"/>
            <a:ext cx="83756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8267700" y="6088063"/>
            <a:ext cx="25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90000"/>
              </a:spcBef>
            </a:pPr>
            <a:fld id="{FB0EF07D-536B-48CF-89CB-F28E587A2790}" type="slidenum">
              <a:rPr lang="en-US" sz="1000"/>
              <a:pPr algn="r">
                <a:spcBef>
                  <a:spcPct val="90000"/>
                </a:spcBef>
              </a:pPr>
              <a:t>9</a:t>
            </a:fld>
            <a:endParaRPr lang="en-US" sz="1000"/>
          </a:p>
        </p:txBody>
      </p:sp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4570413" y="1597980"/>
            <a:ext cx="4179887" cy="1831020"/>
          </a:xfrm>
          <a:prstGeom prst="rect">
            <a:avLst/>
          </a:prstGeom>
          <a:solidFill>
            <a:srgbClr val="EAEAEA"/>
          </a:solidFill>
          <a:ln w="9525" algn="ctr">
            <a:noFill/>
            <a:miter lim="800000"/>
            <a:headEnd/>
            <a:tailEnd/>
          </a:ln>
        </p:spPr>
        <p:txBody>
          <a:bodyPr wrap="none" rIns="274320" anchor="ctr">
            <a:no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</a:rPr>
              <a:t>Market view</a:t>
            </a:r>
          </a:p>
        </p:txBody>
      </p:sp>
      <p:sp>
        <p:nvSpPr>
          <p:cNvPr id="4102" name="Line 10"/>
          <p:cNvSpPr>
            <a:spLocks noChangeShapeType="1"/>
          </p:cNvSpPr>
          <p:nvPr/>
        </p:nvSpPr>
        <p:spPr bwMode="auto">
          <a:xfrm flipH="1">
            <a:off x="388938" y="3671947"/>
            <a:ext cx="8370887" cy="3407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061075"/>
            <a:ext cx="9144000" cy="27622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/>
              <a:t>© </a:t>
            </a:r>
            <a:r>
              <a:rPr lang="en-US" sz="600" dirty="0">
                <a:latin typeface="+mn-lt"/>
              </a:rPr>
              <a:t>20##</a:t>
            </a:r>
            <a:r>
              <a:rPr lang="en-US" sz="600" dirty="0"/>
              <a:t> Experian Information Solutions, Inc. All rights reserved.</a:t>
            </a:r>
            <a:br>
              <a:rPr lang="en-US" sz="600" dirty="0"/>
            </a:br>
            <a:r>
              <a:rPr lang="en-US" sz="600" b="1" dirty="0"/>
              <a:t>Experian Public.</a:t>
            </a:r>
          </a:p>
        </p:txBody>
      </p:sp>
      <p:pic>
        <p:nvPicPr>
          <p:cNvPr id="10" name="Picture 26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388938" y="1377949"/>
            <a:ext cx="4178268" cy="2794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9708316"/>
              </p:ext>
            </p:extLst>
          </p:nvPr>
        </p:nvGraphicFramePr>
        <p:xfrm>
          <a:off x="385762" y="1238250"/>
          <a:ext cx="8370888" cy="4605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prospecting</a:t>
            </a:r>
            <a:br>
              <a:rPr lang="en-US" dirty="0"/>
            </a:br>
            <a:r>
              <a:rPr lang="en-US" b="0" dirty="0"/>
              <a:t>Consumer score distribution changes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6247168" y="1503356"/>
            <a:ext cx="1649646" cy="585787"/>
            <a:chOff x="5927560" y="1405698"/>
            <a:chExt cx="1649646" cy="585787"/>
          </a:xfrm>
        </p:grpSpPr>
        <p:cxnSp>
          <p:nvCxnSpPr>
            <p:cNvPr id="8" name="Straight Arrow Connector 7"/>
            <p:cNvCxnSpPr/>
            <p:nvPr/>
          </p:nvCxnSpPr>
          <p:spPr bwMode="auto">
            <a:xfrm rot="5400000">
              <a:off x="7347813" y="1692345"/>
              <a:ext cx="457200" cy="1587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/>
            <p:nvPr/>
          </p:nvSpPr>
          <p:spPr bwMode="auto">
            <a:xfrm>
              <a:off x="5927560" y="1405698"/>
              <a:ext cx="1618460" cy="5857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bg2"/>
                  </a:solidFill>
                </a:rPr>
                <a:t>“F” category</a:t>
              </a:r>
              <a:br>
                <a:rPr lang="en-US" sz="2000" dirty="0">
                  <a:solidFill>
                    <a:schemeClr val="bg2"/>
                  </a:solidFill>
                </a:rPr>
              </a:br>
              <a:r>
                <a:rPr lang="en-US" sz="2000" dirty="0">
                  <a:solidFill>
                    <a:schemeClr val="bg2"/>
                  </a:solidFill>
                </a:rPr>
                <a:t> decreased</a:t>
              </a:r>
            </a:p>
          </p:txBody>
        </p:sp>
      </p:grpSp>
      <p:sp>
        <p:nvSpPr>
          <p:cNvPr id="11" name="Oval 10"/>
          <p:cNvSpPr/>
          <p:nvPr/>
        </p:nvSpPr>
        <p:spPr bwMode="auto">
          <a:xfrm>
            <a:off x="1254551" y="2281120"/>
            <a:ext cx="1128712" cy="542925"/>
          </a:xfrm>
          <a:prstGeom prst="ellipse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5F5F5F"/>
              </a:solidFill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7297453" y="2284588"/>
            <a:ext cx="1128712" cy="542925"/>
          </a:xfrm>
          <a:prstGeom prst="ellipse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5F5F5F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388938" y="2357438"/>
            <a:ext cx="7345456" cy="3449637"/>
            <a:chOff x="388938" y="2357438"/>
            <a:chExt cx="7345456" cy="3449637"/>
          </a:xfrm>
        </p:grpSpPr>
        <p:sp>
          <p:nvSpPr>
            <p:cNvPr id="16" name="TextBox 15"/>
            <p:cNvSpPr txBox="1"/>
            <p:nvPr/>
          </p:nvSpPr>
          <p:spPr>
            <a:xfrm>
              <a:off x="443472" y="2357438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solidFill>
                    <a:srgbClr val="5F5F5F"/>
                  </a:solidFill>
                </a:rPr>
                <a:t>2010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43472" y="3338513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solidFill>
                    <a:srgbClr val="5F5F5F"/>
                  </a:solidFill>
                </a:rPr>
                <a:t>2009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3472" y="4281488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solidFill>
                    <a:srgbClr val="5F5F5F"/>
                  </a:solidFill>
                </a:rPr>
                <a:t>2008</a:t>
              </a:r>
            </a:p>
          </p:txBody>
        </p:sp>
        <p:grpSp>
          <p:nvGrpSpPr>
            <p:cNvPr id="20" name="Group 22"/>
            <p:cNvGrpSpPr/>
            <p:nvPr/>
          </p:nvGrpSpPr>
          <p:grpSpPr>
            <a:xfrm>
              <a:off x="1490459" y="4814533"/>
              <a:ext cx="1321571" cy="369332"/>
              <a:chOff x="795236" y="5412226"/>
              <a:chExt cx="1406151" cy="369332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795236" y="5532598"/>
                <a:ext cx="142875" cy="12858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D1951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940543" y="5412226"/>
                <a:ext cx="12608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5F5F5F"/>
                    </a:solidFill>
                    <a:latin typeface="+mn-lt"/>
                  </a:rPr>
                  <a:t>Product A</a:t>
                </a:r>
              </a:p>
            </p:txBody>
          </p:sp>
        </p:grpSp>
        <p:grpSp>
          <p:nvGrpSpPr>
            <p:cNvPr id="21" name="Group 25"/>
            <p:cNvGrpSpPr/>
            <p:nvPr/>
          </p:nvGrpSpPr>
          <p:grpSpPr>
            <a:xfrm>
              <a:off x="3938850" y="4814533"/>
              <a:ext cx="1334330" cy="369332"/>
              <a:chOff x="795236" y="5412226"/>
              <a:chExt cx="1419728" cy="36933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795236" y="5532598"/>
                <a:ext cx="142875" cy="12858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D195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940543" y="5412226"/>
                <a:ext cx="12744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5F5F5F"/>
                    </a:solidFill>
                  </a:rPr>
                  <a:t>Product </a:t>
                </a:r>
                <a:r>
                  <a:rPr lang="en-US" dirty="0">
                    <a:solidFill>
                      <a:srgbClr val="5F5F5F"/>
                    </a:solidFill>
                    <a:latin typeface="+mn-lt"/>
                  </a:rPr>
                  <a:t>B</a:t>
                </a:r>
              </a:p>
            </p:txBody>
          </p:sp>
        </p:grpSp>
        <p:grpSp>
          <p:nvGrpSpPr>
            <p:cNvPr id="22" name="Group 29"/>
            <p:cNvGrpSpPr/>
            <p:nvPr/>
          </p:nvGrpSpPr>
          <p:grpSpPr>
            <a:xfrm>
              <a:off x="6387240" y="4814533"/>
              <a:ext cx="1347154" cy="369332"/>
              <a:chOff x="795236" y="5412226"/>
              <a:chExt cx="1433372" cy="369332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795236" y="5532598"/>
                <a:ext cx="142875" cy="1285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D1951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940542" y="5412226"/>
                <a:ext cx="12880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5F5F5F"/>
                    </a:solidFill>
                  </a:rPr>
                  <a:t>Product </a:t>
                </a:r>
                <a:r>
                  <a:rPr lang="en-US" dirty="0">
                    <a:solidFill>
                      <a:srgbClr val="5F5F5F"/>
                    </a:solidFill>
                    <a:latin typeface="+mn-lt"/>
                  </a:rPr>
                  <a:t>C</a:t>
                </a:r>
              </a:p>
            </p:txBody>
          </p:sp>
        </p:grpSp>
        <p:grpSp>
          <p:nvGrpSpPr>
            <p:cNvPr id="23" name="Group 32"/>
            <p:cNvGrpSpPr/>
            <p:nvPr/>
          </p:nvGrpSpPr>
          <p:grpSpPr>
            <a:xfrm>
              <a:off x="1490459" y="5164577"/>
              <a:ext cx="1326316" cy="369332"/>
              <a:chOff x="795236" y="5412226"/>
              <a:chExt cx="1411201" cy="369332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795236" y="5532598"/>
                <a:ext cx="142875" cy="12858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D1951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940543" y="5412226"/>
                <a:ext cx="12658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5F5F5F"/>
                    </a:solidFill>
                  </a:rPr>
                  <a:t>Product</a:t>
                </a:r>
                <a:r>
                  <a:rPr lang="en-US" baseline="30000" dirty="0">
                    <a:solidFill>
                      <a:srgbClr val="5F5F5F"/>
                    </a:solidFill>
                    <a:latin typeface="+mn-lt"/>
                  </a:rPr>
                  <a:t> </a:t>
                </a:r>
                <a:r>
                  <a:rPr lang="en-US" dirty="0">
                    <a:solidFill>
                      <a:srgbClr val="5F5F5F"/>
                    </a:solidFill>
                    <a:latin typeface="+mn-lt"/>
                  </a:rPr>
                  <a:t>D</a:t>
                </a:r>
              </a:p>
            </p:txBody>
          </p:sp>
        </p:grpSp>
        <p:grpSp>
          <p:nvGrpSpPr>
            <p:cNvPr id="26" name="Group 35"/>
            <p:cNvGrpSpPr/>
            <p:nvPr/>
          </p:nvGrpSpPr>
          <p:grpSpPr>
            <a:xfrm>
              <a:off x="3938850" y="5164577"/>
              <a:ext cx="1321506" cy="369332"/>
              <a:chOff x="795236" y="5412226"/>
              <a:chExt cx="1406083" cy="369332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795236" y="5532598"/>
                <a:ext cx="142875" cy="12858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D1951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940543" y="5412226"/>
                <a:ext cx="12607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5F5F5F"/>
                    </a:solidFill>
                  </a:rPr>
                  <a:t>Product </a:t>
                </a:r>
                <a:r>
                  <a:rPr lang="en-US" dirty="0">
                    <a:solidFill>
                      <a:srgbClr val="5F5F5F"/>
                    </a:solidFill>
                    <a:latin typeface="+mn-lt"/>
                  </a:rPr>
                  <a:t>F</a:t>
                </a:r>
              </a:p>
            </p:txBody>
          </p:sp>
        </p:grpSp>
        <p:sp>
          <p:nvSpPr>
            <p:cNvPr id="41" name="Text Box 5"/>
            <p:cNvSpPr txBox="1">
              <a:spLocks noChangeArrowheads="1"/>
            </p:cNvSpPr>
            <p:nvPr/>
          </p:nvSpPr>
          <p:spPr bwMode="auto">
            <a:xfrm>
              <a:off x="388938" y="5560854"/>
              <a:ext cx="372142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5F5F5F"/>
                  </a:solidFill>
                </a:rPr>
                <a:t>Source: Experian Oliver Wyman Market Intelligence Reports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840633" y="1511570"/>
            <a:ext cx="1825836" cy="585787"/>
            <a:chOff x="2062583" y="1413912"/>
            <a:chExt cx="1825836" cy="585787"/>
          </a:xfrm>
        </p:grpSpPr>
        <p:sp>
          <p:nvSpPr>
            <p:cNvPr id="6" name="Rectangle 5"/>
            <p:cNvSpPr/>
            <p:nvPr/>
          </p:nvSpPr>
          <p:spPr bwMode="auto">
            <a:xfrm>
              <a:off x="2192783" y="1413912"/>
              <a:ext cx="1695636" cy="5857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bg2"/>
                  </a:solidFill>
                </a:rPr>
                <a:t>“A” category</a:t>
              </a:r>
              <a:br>
                <a:rPr lang="en-US" sz="2000" dirty="0">
                  <a:solidFill>
                    <a:schemeClr val="bg2"/>
                  </a:solidFill>
                </a:rPr>
              </a:br>
              <a:r>
                <a:rPr lang="en-US" sz="2000" dirty="0">
                  <a:solidFill>
                    <a:schemeClr val="bg2"/>
                  </a:solidFill>
                </a:rPr>
                <a:t> decreased</a:t>
              </a:r>
            </a:p>
          </p:txBody>
        </p:sp>
        <p:cxnSp>
          <p:nvCxnSpPr>
            <p:cNvPr id="44" name="Straight Arrow Connector 43"/>
            <p:cNvCxnSpPr/>
            <p:nvPr/>
          </p:nvCxnSpPr>
          <p:spPr bwMode="auto">
            <a:xfrm rot="5400000">
              <a:off x="1834777" y="1692344"/>
              <a:ext cx="457200" cy="1587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3" grpId="0">
        <p:bldAsOne/>
      </p:bldGraphic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Implementing more effective creditor / agency partnerships can be the calm harbor in today’s storm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0412" y="1509205"/>
            <a:ext cx="4179887" cy="2086252"/>
          </a:xfrm>
        </p:spPr>
        <p:txBody>
          <a:bodyPr/>
          <a:lstStyle/>
          <a:p>
            <a:pPr lvl="0"/>
            <a:r>
              <a:rPr lang="en-US" dirty="0"/>
              <a:t>Segment accounts to identify needs</a:t>
            </a:r>
          </a:p>
          <a:p>
            <a:pPr lvl="0"/>
            <a:r>
              <a:rPr lang="en-US" dirty="0"/>
              <a:t>Provide consistency</a:t>
            </a:r>
          </a:p>
          <a:p>
            <a:pPr lvl="0"/>
            <a:r>
              <a:rPr lang="en-US" dirty="0"/>
              <a:t>Focus on core competencies</a:t>
            </a:r>
          </a:p>
          <a:p>
            <a:pPr lvl="0"/>
            <a:r>
              <a:rPr lang="en-US" dirty="0"/>
              <a:t>Share knowledge</a:t>
            </a:r>
          </a:p>
        </p:txBody>
      </p:sp>
      <p:pic>
        <p:nvPicPr>
          <p:cNvPr id="8" name="Picture 1" descr="C:\Documents and Settings\m00355a\Desktop\00263ro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 l="19431" r="8987"/>
          <a:stretch>
            <a:fillRect/>
          </a:stretch>
        </p:blipFill>
        <p:spPr>
          <a:xfrm>
            <a:off x="388938" y="1377950"/>
            <a:ext cx="4099998" cy="429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4861711" y="4888895"/>
            <a:ext cx="38885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Reduce</a:t>
            </a:r>
            <a:r>
              <a:rPr lang="en-US" b="1" dirty="0">
                <a:solidFill>
                  <a:schemeClr val="bg2"/>
                </a:solidFill>
              </a:rPr>
              <a:t> </a:t>
            </a:r>
            <a:r>
              <a:rPr lang="en-US" dirty="0">
                <a:solidFill>
                  <a:schemeClr val="bg2"/>
                </a:solidFill>
              </a:rPr>
              <a:t>operational costs</a:t>
            </a:r>
          </a:p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bg2"/>
                </a:solidFill>
              </a:rPr>
              <a:t>Improve</a:t>
            </a:r>
            <a:r>
              <a:rPr lang="en-US" dirty="0">
                <a:solidFill>
                  <a:schemeClr val="bg2"/>
                </a:solidFill>
              </a:rPr>
              <a:t> liquidation rates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88938" y="5807075"/>
            <a:ext cx="8361362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Value-based placements</a:t>
            </a:r>
            <a:br>
              <a:rPr lang="en-US" dirty="0"/>
            </a:br>
            <a:r>
              <a:rPr lang="en-US" b="0" dirty="0"/>
              <a:t>Automate segmentation and placement strategies</a:t>
            </a:r>
          </a:p>
        </p:txBody>
      </p:sp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388938" y="1341636"/>
          <a:ext cx="8382000" cy="4465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0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3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7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122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300"/>
                        </a:spcBef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Collection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300"/>
                        </a:spcBef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Segment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300"/>
                        </a:spcBef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Agency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4811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300"/>
                        </a:spcBef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Collection grade 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Highly collectable</a:t>
                      </a:r>
                    </a:p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Highly contactable</a:t>
                      </a:r>
                    </a:p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Regularly review to ensure grade </a:t>
                      </a:r>
                      <a:b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and contactability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Short placement length</a:t>
                      </a:r>
                    </a:p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Agencies must constantly prove themselves</a:t>
                      </a:r>
                    </a:p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Test new partners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4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Collection grade B</a:t>
                      </a:r>
                    </a:p>
                    <a:p>
                      <a:pPr>
                        <a:lnSpc>
                          <a:spcPct val="90000"/>
                        </a:lnSpc>
                        <a:spcBef>
                          <a:spcPts val="300"/>
                        </a:spcBef>
                      </a:pP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Collectable</a:t>
                      </a:r>
                    </a:p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Contactable</a:t>
                      </a:r>
                    </a:p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Regularly review to ensure no migration of grade and / or contactability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Average placement length</a:t>
                      </a:r>
                    </a:p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Proven agency, won’t skim accounts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4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Collection grade C</a:t>
                      </a:r>
                    </a:p>
                    <a:p>
                      <a:pPr>
                        <a:lnSpc>
                          <a:spcPct val="90000"/>
                        </a:lnSpc>
                        <a:spcBef>
                          <a:spcPts val="300"/>
                        </a:spcBef>
                      </a:pP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Less collectable</a:t>
                      </a:r>
                    </a:p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Less contactable</a:t>
                      </a:r>
                    </a:p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Closely watch for loss of contact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Average placement length</a:t>
                      </a:r>
                    </a:p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Proven agency with special collection programs for these types of accounts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51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Specialty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 collection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a typeface="Times New Roman"/>
                          <a:cs typeface="Times New Roman"/>
                        </a:rPr>
                        <a:t>State specific</a:t>
                      </a:r>
                    </a:p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a typeface="Times New Roman"/>
                          <a:cs typeface="Times New Roman"/>
                        </a:rPr>
                        <a:t>Legal process</a:t>
                      </a:r>
                    </a:p>
                    <a:p>
                      <a:pPr marL="182880" marR="0" indent="-18288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a typeface="Times New Roman"/>
                          <a:cs typeface="Times New Roman"/>
                        </a:rPr>
                        <a:t>Low balance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880" marR="0" indent="-18288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Ability to manage </a:t>
                      </a:r>
                      <a:b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your special requirements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FINAL-gray band for templa#24BB3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4175" y="5924550"/>
            <a:ext cx="83756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8267700" y="6088063"/>
            <a:ext cx="25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90000"/>
              </a:spcBef>
            </a:pPr>
            <a:fld id="{FB0EF07D-536B-48CF-89CB-F28E587A2790}" type="slidenum">
              <a:rPr lang="en-US" sz="1000"/>
              <a:pPr algn="r">
                <a:spcBef>
                  <a:spcPct val="90000"/>
                </a:spcBef>
              </a:pPr>
              <a:t>13</a:t>
            </a:fld>
            <a:endParaRPr lang="en-US" sz="1000"/>
          </a:p>
        </p:txBody>
      </p:sp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4570413" y="1597980"/>
            <a:ext cx="4179887" cy="1831020"/>
          </a:xfrm>
          <a:prstGeom prst="rect">
            <a:avLst/>
          </a:prstGeom>
          <a:solidFill>
            <a:srgbClr val="EAEAEA"/>
          </a:solidFill>
          <a:ln w="9525" algn="ctr">
            <a:noFill/>
            <a:miter lim="800000"/>
            <a:headEnd/>
            <a:tailEnd/>
          </a:ln>
        </p:spPr>
        <p:txBody>
          <a:bodyPr wrap="none" rIns="274320" anchor="ctr">
            <a:no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</a:rPr>
              <a:t>Closing remarks</a:t>
            </a:r>
          </a:p>
        </p:txBody>
      </p:sp>
      <p:sp>
        <p:nvSpPr>
          <p:cNvPr id="4102" name="Line 10"/>
          <p:cNvSpPr>
            <a:spLocks noChangeShapeType="1"/>
          </p:cNvSpPr>
          <p:nvPr/>
        </p:nvSpPr>
        <p:spPr bwMode="auto">
          <a:xfrm flipH="1">
            <a:off x="4570413" y="3671948"/>
            <a:ext cx="4189412" cy="3406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4103" name="Text Box 11"/>
          <p:cNvSpPr txBox="1">
            <a:spLocks noChangeArrowheads="1"/>
          </p:cNvSpPr>
          <p:nvPr/>
        </p:nvSpPr>
        <p:spPr bwMode="auto">
          <a:xfrm>
            <a:off x="4570412" y="3941686"/>
            <a:ext cx="417988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Ins="274320">
            <a:spAutoFit/>
          </a:bodyPr>
          <a:lstStyle/>
          <a:p>
            <a:pPr algn="r"/>
            <a:r>
              <a:rPr lang="en-US" dirty="0"/>
              <a:t>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6061075"/>
            <a:ext cx="9144000" cy="27622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/>
              <a:t>© </a:t>
            </a:r>
            <a:r>
              <a:rPr lang="en-US" sz="600" dirty="0">
                <a:latin typeface="+mn-lt"/>
              </a:rPr>
              <a:t>20##</a:t>
            </a:r>
            <a:r>
              <a:rPr lang="en-US" sz="600" dirty="0"/>
              <a:t> Experian Information Solutions, Inc. All rights reserved.</a:t>
            </a:r>
            <a:br>
              <a:rPr lang="en-US" sz="600" dirty="0"/>
            </a:br>
            <a:r>
              <a:rPr lang="en-US" sz="600" b="1" dirty="0"/>
              <a:t>Experian Public.</a:t>
            </a:r>
          </a:p>
        </p:txBody>
      </p:sp>
      <p:pic>
        <p:nvPicPr>
          <p:cNvPr id="11" name="Picture 10" descr="CreditCardandBill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88938" y="1377950"/>
            <a:ext cx="4181475" cy="3387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FINAL-gray band for templa#24BB3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4175" y="5924550"/>
            <a:ext cx="83756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8267700" y="6088063"/>
            <a:ext cx="25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90000"/>
              </a:spcBef>
            </a:pPr>
            <a:fld id="{FB0EF07D-536B-48CF-89CB-F28E587A2790}" type="slidenum">
              <a:rPr lang="en-US" sz="1000"/>
              <a:pPr algn="r">
                <a:spcBef>
                  <a:spcPct val="90000"/>
                </a:spcBef>
              </a:pPr>
              <a:t>14</a:t>
            </a:fld>
            <a:endParaRPr lang="en-US" sz="1000"/>
          </a:p>
        </p:txBody>
      </p:sp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4570413" y="1597980"/>
            <a:ext cx="4179887" cy="1831020"/>
          </a:xfrm>
          <a:prstGeom prst="rect">
            <a:avLst/>
          </a:prstGeom>
          <a:solidFill>
            <a:srgbClr val="EAEAEA"/>
          </a:solidFill>
          <a:ln w="9525" algn="ctr">
            <a:noFill/>
            <a:miter lim="800000"/>
            <a:headEnd/>
            <a:tailEnd/>
          </a:ln>
        </p:spPr>
        <p:txBody>
          <a:bodyPr wrap="none" rIns="274320" anchor="ctr">
            <a:no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</a:rPr>
              <a:t>Questions</a:t>
            </a:r>
          </a:p>
        </p:txBody>
      </p:sp>
      <p:sp>
        <p:nvSpPr>
          <p:cNvPr id="4102" name="Line 10"/>
          <p:cNvSpPr>
            <a:spLocks noChangeShapeType="1"/>
          </p:cNvSpPr>
          <p:nvPr/>
        </p:nvSpPr>
        <p:spPr bwMode="auto">
          <a:xfrm flipH="1">
            <a:off x="4570413" y="3671948"/>
            <a:ext cx="4189412" cy="3406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4103" name="Text Box 11"/>
          <p:cNvSpPr txBox="1">
            <a:spLocks noChangeArrowheads="1"/>
          </p:cNvSpPr>
          <p:nvPr/>
        </p:nvSpPr>
        <p:spPr bwMode="auto">
          <a:xfrm>
            <a:off x="4570412" y="3941686"/>
            <a:ext cx="417988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Ins="274320">
            <a:spAutoFit/>
          </a:bodyPr>
          <a:lstStyle/>
          <a:p>
            <a:pPr algn="r"/>
            <a:r>
              <a:rPr lang="en-US" dirty="0"/>
              <a:t>All participants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6061075"/>
            <a:ext cx="9144000" cy="27622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/>
              <a:t>© </a:t>
            </a:r>
            <a:r>
              <a:rPr lang="en-US" sz="600" dirty="0">
                <a:latin typeface="+mn-lt"/>
              </a:rPr>
              <a:t>20##</a:t>
            </a:r>
            <a:r>
              <a:rPr lang="en-US" sz="600" dirty="0"/>
              <a:t> Experian Information Solutions, Inc. All rights reserved.</a:t>
            </a:r>
            <a:br>
              <a:rPr lang="en-US" sz="600" dirty="0"/>
            </a:br>
            <a:r>
              <a:rPr lang="en-US" sz="600" b="1" dirty="0"/>
              <a:t>Experian Public.</a:t>
            </a:r>
          </a:p>
        </p:txBody>
      </p:sp>
      <p:pic>
        <p:nvPicPr>
          <p:cNvPr id="10" name="Picture 2" descr="http://virulentwordofmouse.files.wordpress.com/2010/07/questions.jpg"/>
          <p:cNvPicPr>
            <a:picLocks noChangeAspect="1" noChangeArrowheads="1"/>
          </p:cNvPicPr>
          <p:nvPr/>
        </p:nvPicPr>
        <p:blipFill>
          <a:blip r:embed="rId3" cstate="print"/>
          <a:srcRect l="2941" r="4739"/>
          <a:stretch>
            <a:fillRect/>
          </a:stretch>
        </p:blipFill>
        <p:spPr bwMode="auto">
          <a:xfrm>
            <a:off x="388938" y="1377950"/>
            <a:ext cx="4181475" cy="33969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2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EXP-TAGLINE_2CLR_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0288" y="1984375"/>
            <a:ext cx="4541837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6061075"/>
            <a:ext cx="9144000" cy="27622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latin typeface="+mn-lt"/>
              </a:rPr>
              <a:t>© 2011 Experian Information Solutions, Inc. All rights reserved.</a:t>
            </a:r>
            <a:br>
              <a:rPr lang="en-US" sz="600" dirty="0">
                <a:latin typeface="+mn-lt"/>
              </a:rPr>
            </a:br>
            <a:r>
              <a:rPr lang="en-US" sz="600" b="1" dirty="0">
                <a:latin typeface="+mn-lt"/>
              </a:rPr>
              <a:t>Experian Public.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theme/theme1.xml><?xml version="1.0" encoding="utf-8"?>
<a:theme xmlns:a="http://schemas.openxmlformats.org/drawingml/2006/main" name="Experian US Corporate PPT Template-2011">
  <a:themeElements>
    <a:clrScheme name="Experian-6-12-2009">
      <a:dk1>
        <a:srgbClr val="FFFFFF"/>
      </a:dk1>
      <a:lt1>
        <a:srgbClr val="5F5F5F"/>
      </a:lt1>
      <a:dk2>
        <a:srgbClr val="ED1951"/>
      </a:dk2>
      <a:lt2>
        <a:srgbClr val="015CAE"/>
      </a:lt2>
      <a:accent1>
        <a:srgbClr val="70567A"/>
      </a:accent1>
      <a:accent2>
        <a:srgbClr val="7A854D"/>
      </a:accent2>
      <a:accent3>
        <a:srgbClr val="0095DA"/>
      </a:accent3>
      <a:accent4>
        <a:srgbClr val="BE8851"/>
      </a:accent4>
      <a:accent5>
        <a:srgbClr val="D3AB07"/>
      </a:accent5>
      <a:accent6>
        <a:srgbClr val="477B84"/>
      </a:accent6>
      <a:hlink>
        <a:srgbClr val="387C2C"/>
      </a:hlink>
      <a:folHlink>
        <a:srgbClr val="B2B2B2"/>
      </a:folHlink>
    </a:clrScheme>
    <a:fontScheme name="Experia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xperian-6-12-2009">
      <a:dk1>
        <a:srgbClr val="FFFFFF"/>
      </a:dk1>
      <a:lt1>
        <a:srgbClr val="5F5F5F"/>
      </a:lt1>
      <a:dk2>
        <a:srgbClr val="ED1951"/>
      </a:dk2>
      <a:lt2>
        <a:srgbClr val="015CAE"/>
      </a:lt2>
      <a:accent1>
        <a:srgbClr val="70567A"/>
      </a:accent1>
      <a:accent2>
        <a:srgbClr val="7A854D"/>
      </a:accent2>
      <a:accent3>
        <a:srgbClr val="0095DA"/>
      </a:accent3>
      <a:accent4>
        <a:srgbClr val="BE8851"/>
      </a:accent4>
      <a:accent5>
        <a:srgbClr val="D3AB07"/>
      </a:accent5>
      <a:accent6>
        <a:srgbClr val="477B84"/>
      </a:accent6>
      <a:hlink>
        <a:srgbClr val="387C2C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xperian-6-12-2009">
      <a:dk1>
        <a:srgbClr val="FFFFFF"/>
      </a:dk1>
      <a:lt1>
        <a:srgbClr val="5F5F5F"/>
      </a:lt1>
      <a:dk2>
        <a:srgbClr val="ED1951"/>
      </a:dk2>
      <a:lt2>
        <a:srgbClr val="015CAE"/>
      </a:lt2>
      <a:accent1>
        <a:srgbClr val="70567A"/>
      </a:accent1>
      <a:accent2>
        <a:srgbClr val="7A854D"/>
      </a:accent2>
      <a:accent3>
        <a:srgbClr val="0095DA"/>
      </a:accent3>
      <a:accent4>
        <a:srgbClr val="BE8851"/>
      </a:accent4>
      <a:accent5>
        <a:srgbClr val="D3AB07"/>
      </a:accent5>
      <a:accent6>
        <a:srgbClr val="477B84"/>
      </a:accent6>
      <a:hlink>
        <a:srgbClr val="387C2C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3_2007 Experian White PPT template 11">
    <a:dk1>
      <a:srgbClr val="5F5F5F"/>
    </a:dk1>
    <a:lt1>
      <a:srgbClr val="FFFFFF"/>
    </a:lt1>
    <a:dk2>
      <a:srgbClr val="015CAE"/>
    </a:dk2>
    <a:lt2>
      <a:srgbClr val="477B84"/>
    </a:lt2>
    <a:accent1>
      <a:srgbClr val="ED1951"/>
    </a:accent1>
    <a:accent2>
      <a:srgbClr val="BE8851"/>
    </a:accent2>
    <a:accent3>
      <a:srgbClr val="FFFFFF"/>
    </a:accent3>
    <a:accent4>
      <a:srgbClr val="505050"/>
    </a:accent4>
    <a:accent5>
      <a:srgbClr val="F4ABB3"/>
    </a:accent5>
    <a:accent6>
      <a:srgbClr val="AC7B49"/>
    </a:accent6>
    <a:hlink>
      <a:srgbClr val="387C2C"/>
    </a:hlink>
    <a:folHlink>
      <a:srgbClr val="70567A"/>
    </a:folHlink>
  </a:clrScheme>
  <a:fontScheme name="3_2007 Experian White PPT template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3_2007 Experian White PPT template 11">
    <a:dk1>
      <a:srgbClr val="5F5F5F"/>
    </a:dk1>
    <a:lt1>
      <a:srgbClr val="FFFFFF"/>
    </a:lt1>
    <a:dk2>
      <a:srgbClr val="015CAE"/>
    </a:dk2>
    <a:lt2>
      <a:srgbClr val="477B84"/>
    </a:lt2>
    <a:accent1>
      <a:srgbClr val="ED1951"/>
    </a:accent1>
    <a:accent2>
      <a:srgbClr val="BE8851"/>
    </a:accent2>
    <a:accent3>
      <a:srgbClr val="FFFFFF"/>
    </a:accent3>
    <a:accent4>
      <a:srgbClr val="505050"/>
    </a:accent4>
    <a:accent5>
      <a:srgbClr val="F4ABB3"/>
    </a:accent5>
    <a:accent6>
      <a:srgbClr val="AC7B49"/>
    </a:accent6>
    <a:hlink>
      <a:srgbClr val="387C2C"/>
    </a:hlink>
    <a:folHlink>
      <a:srgbClr val="70567A"/>
    </a:folHlink>
  </a:clrScheme>
  <a:fontScheme name="3_2007 Experian White PPT template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3_2007 Experian White PPT template 11">
    <a:dk1>
      <a:srgbClr val="5F5F5F"/>
    </a:dk1>
    <a:lt1>
      <a:srgbClr val="FFFFFF"/>
    </a:lt1>
    <a:dk2>
      <a:srgbClr val="015CAE"/>
    </a:dk2>
    <a:lt2>
      <a:srgbClr val="477B84"/>
    </a:lt2>
    <a:accent1>
      <a:srgbClr val="ED1951"/>
    </a:accent1>
    <a:accent2>
      <a:srgbClr val="BE8851"/>
    </a:accent2>
    <a:accent3>
      <a:srgbClr val="FFFFFF"/>
    </a:accent3>
    <a:accent4>
      <a:srgbClr val="505050"/>
    </a:accent4>
    <a:accent5>
      <a:srgbClr val="F4ABB3"/>
    </a:accent5>
    <a:accent6>
      <a:srgbClr val="AC7B49"/>
    </a:accent6>
    <a:hlink>
      <a:srgbClr val="387C2C"/>
    </a:hlink>
    <a:folHlink>
      <a:srgbClr val="70567A"/>
    </a:folHlink>
  </a:clrScheme>
  <a:fontScheme name="3_2007 Experian White PPT template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Experian-6-12-2009">
    <a:dk1>
      <a:srgbClr val="FFFFFF"/>
    </a:dk1>
    <a:lt1>
      <a:srgbClr val="5F5F5F"/>
    </a:lt1>
    <a:dk2>
      <a:srgbClr val="ED1951"/>
    </a:dk2>
    <a:lt2>
      <a:srgbClr val="015CAE"/>
    </a:lt2>
    <a:accent1>
      <a:srgbClr val="70567A"/>
    </a:accent1>
    <a:accent2>
      <a:srgbClr val="7A854D"/>
    </a:accent2>
    <a:accent3>
      <a:srgbClr val="0095DA"/>
    </a:accent3>
    <a:accent4>
      <a:srgbClr val="BE8851"/>
    </a:accent4>
    <a:accent5>
      <a:srgbClr val="D3AB07"/>
    </a:accent5>
    <a:accent6>
      <a:srgbClr val="477B84"/>
    </a:accent6>
    <a:hlink>
      <a:srgbClr val="387C2C"/>
    </a:hlink>
    <a:folHlink>
      <a:srgbClr val="B2B2B2"/>
    </a:folHlink>
  </a:clrScheme>
  <a:fontScheme name="Experia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Experian US Corporate PPT Template-2011</Template>
  <TotalTime>1558</TotalTime>
  <Words>498</Words>
  <Application>Microsoft Office PowerPoint</Application>
  <PresentationFormat>On-screen Show (4:3)</PresentationFormat>
  <Paragraphs>129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Wingdings</vt:lpstr>
      <vt:lpstr>Times New Roman</vt:lpstr>
      <vt:lpstr>Arial</vt:lpstr>
      <vt:lpstr>Experian US Corporate PPT Template-2011</vt:lpstr>
      <vt:lpstr>Collections Executive Council</vt:lpstr>
      <vt:lpstr>Introductions</vt:lpstr>
      <vt:lpstr>Housekeeping items</vt:lpstr>
      <vt:lpstr>PowerPoint Presentation</vt:lpstr>
      <vt:lpstr>Agenda</vt:lpstr>
      <vt:lpstr>Overview Global revenue FY11</vt:lpstr>
      <vt:lpstr>Strategic overview Our global strategic objectives</vt:lpstr>
      <vt:lpstr>Strategic overview New bureau expansion</vt:lpstr>
      <vt:lpstr>PowerPoint Presentation</vt:lpstr>
      <vt:lpstr>Credit prospecting Consumer score distribution changes</vt:lpstr>
      <vt:lpstr>Implementing more effective creditor / agency partnerships can be the calm harbor in today’s storm</vt:lpstr>
      <vt:lpstr>Value-based placements Automate segmentation and placement strategies</vt:lpstr>
      <vt:lpstr>PowerPoint Presentation</vt:lpstr>
      <vt:lpstr>PowerPoint Presentation</vt:lpstr>
      <vt:lpstr>PowerPoint Presentation</vt:lpstr>
    </vt:vector>
  </TitlesOfParts>
  <Company>Experian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MK885TM</dc:creator>
  <cp:lastModifiedBy>Jeanne Kyle</cp:lastModifiedBy>
  <cp:revision>164</cp:revision>
  <dcterms:created xsi:type="dcterms:W3CDTF">2011-06-08T15:15:48Z</dcterms:created>
  <dcterms:modified xsi:type="dcterms:W3CDTF">2022-04-15T18:26:04Z</dcterms:modified>
</cp:coreProperties>
</file>