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omments/modernComment_F84_49AD1AFE.xml" ContentType="application/vnd.ms-powerpoint.comment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omments/modernComment_F85_3072D60D.xml" ContentType="application/vnd.ms-powerpoint.comments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omments/modernComment_F8B_2B21E76D.xml" ContentType="application/vnd.ms-powerpoint.comments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1521" r:id="rId2"/>
    <p:sldId id="1544" r:id="rId3"/>
    <p:sldId id="3956" r:id="rId4"/>
    <p:sldId id="1551" r:id="rId5"/>
    <p:sldId id="3965" r:id="rId6"/>
    <p:sldId id="3966" r:id="rId7"/>
    <p:sldId id="3972" r:id="rId8"/>
    <p:sldId id="1552" r:id="rId9"/>
    <p:sldId id="3978" r:id="rId10"/>
    <p:sldId id="3970" r:id="rId11"/>
    <p:sldId id="3973" r:id="rId12"/>
    <p:sldId id="3975" r:id="rId13"/>
    <p:sldId id="3979" r:id="rId14"/>
    <p:sldId id="1541" r:id="rId15"/>
    <p:sldId id="1529" r:id="rId16"/>
    <p:sldId id="1517" r:id="rId17"/>
    <p:sldId id="1520" r:id="rId18"/>
    <p:sldId id="1502" r:id="rId1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560" userDrawn="1">
          <p15:clr>
            <a:srgbClr val="A4A3A4"/>
          </p15:clr>
        </p15:guide>
        <p15:guide id="4" orient="horz" pos="936" userDrawn="1">
          <p15:clr>
            <a:srgbClr val="A4A3A4"/>
          </p15:clr>
        </p15:guide>
        <p15:guide id="5" orient="horz" pos="3600" userDrawn="1">
          <p15:clr>
            <a:srgbClr val="A4A3A4"/>
          </p15:clr>
        </p15:guide>
        <p15:guide id="6" pos="720" userDrawn="1">
          <p15:clr>
            <a:srgbClr val="A4A3A4"/>
          </p15:clr>
        </p15:guide>
        <p15:guide id="7" orient="horz" pos="2088" userDrawn="1">
          <p15:clr>
            <a:srgbClr val="A4A3A4"/>
          </p15:clr>
        </p15:guide>
        <p15:guide id="8" pos="4272" userDrawn="1">
          <p15:clr>
            <a:srgbClr val="A4A3A4"/>
          </p15:clr>
        </p15:guide>
        <p15:guide id="10" pos="7032" userDrawn="1">
          <p15:clr>
            <a:srgbClr val="A4A3A4"/>
          </p15:clr>
        </p15:guide>
        <p15:guide id="12" orient="horz" pos="2448" userDrawn="1">
          <p15:clr>
            <a:srgbClr val="A4A3A4"/>
          </p15:clr>
        </p15:guide>
        <p15:guide id="13" orient="horz" pos="1848" userDrawn="1">
          <p15:clr>
            <a:srgbClr val="A4A3A4"/>
          </p15:clr>
        </p15:guide>
        <p15:guide id="14" pos="1944" userDrawn="1">
          <p15:clr>
            <a:srgbClr val="A4A3A4"/>
          </p15:clr>
        </p15:guide>
        <p15:guide id="15" orient="horz" pos="19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689174-1651-9206-6D26-B059D4021DCD}" name="Jeanne Kyle" initials="JK" userId="6a51350047a4d9b3" providerId="Windows Live"/>
  <p188:author id="{32D30AA6-4F7E-4544-6A27-C55C3E0F8943}" name="William Lobdell" initials="WL" userId="S::wlobdell@aristotlecap.com::600bd8c8-b547-4a9d-9bd0-4131d1691e71" providerId="AD"/>
  <p188:author id="{EBEA2DD7-B8D4-30CB-6CEB-60DF26FF3032}" name="Whitney Bell" initials="WB" userId="S::wbell@aristotlecap.com::f8f0caf1-e3c1-4637-bb79-58f364e07ae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C8C8"/>
    <a:srgbClr val="E5E2F2"/>
    <a:srgbClr val="A096D2"/>
    <a:srgbClr val="7796B5"/>
    <a:srgbClr val="FF3399"/>
    <a:srgbClr val="58A7F6"/>
    <a:srgbClr val="6DB2F7"/>
    <a:srgbClr val="BFD1E0"/>
    <a:srgbClr val="1010CC"/>
    <a:srgbClr val="79B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90" autoAdjust="0"/>
    <p:restoredTop sz="97098" autoAdjust="0"/>
  </p:normalViewPr>
  <p:slideViewPr>
    <p:cSldViewPr snapToGrid="0" showGuides="1">
      <p:cViewPr varScale="1">
        <p:scale>
          <a:sx n="122" d="100"/>
          <a:sy n="122" d="100"/>
        </p:scale>
        <p:origin x="116" y="208"/>
      </p:cViewPr>
      <p:guideLst>
        <p:guide pos="1560"/>
        <p:guide orient="horz" pos="936"/>
        <p:guide orient="horz" pos="3600"/>
        <p:guide pos="720"/>
        <p:guide orient="horz" pos="2088"/>
        <p:guide pos="4272"/>
        <p:guide pos="7032"/>
        <p:guide orient="horz" pos="2448"/>
        <p:guide orient="horz" pos="1848"/>
        <p:guide pos="1944"/>
        <p:guide orient="horz" pos="19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.aristotlecap.com\apc-funds\Marketing\Credit%20Perspectives\2024-05\Chart%20Data_May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.aristotlecap.com\apc-funds\Marketing\Credit%20Perspectives\2024-05\Chart%20Data_Ma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.aristotlecap.com\apc-funds\Marketing\Credit%20Perspectives\2024-05\Chart%20Data_Ma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.aristotlecap.com\apc-funds\Marketing\Credit%20Perspectives\2024-04\Chart%20Data_Apri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.aristotlecap.com\apc-funds\Marketing\Credit%20Perspectives\2024-04\Chart%20Data_April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hare.aristotlecap.com\apc-funds\Marketing\Credit%20Perspectives\2024-04\Chart%20Data_April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.aristotlecap.com\apc-funds\Marketing\Credit%20Perspectives\2024-05\Chart%20Data_Ma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.aristotlecap.com\apc-funds\Marketing\Credit%20Perspectives\2024-05\Chart%20Data_Ma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.aristotlecap.com\apc-funds\Marketing\Credit%20Perspectives\2024-05\Chart%20Data_Ma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Total Return</a:t>
            </a:r>
          </a:p>
        </c:rich>
      </c:tx>
      <c:layout>
        <c:manualLayout>
          <c:xMode val="edge"/>
          <c:yMode val="edge"/>
          <c:x val="0.4752800241186067"/>
          <c:y val="2.011577523998037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0620156660963931E-2"/>
          <c:y val="9.2960365248461588E-2"/>
          <c:w val="0.92663502400598996"/>
          <c:h val="0.777672443848382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'Total Return'!$C$2</c:f>
              <c:strCache>
                <c:ptCount val="1"/>
                <c:pt idx="0">
                  <c:v>April 2024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'Total Return'!$A$3:$A$10</c:f>
              <c:strCache>
                <c:ptCount val="8"/>
                <c:pt idx="0">
                  <c:v>S&amp;P 500 </c:v>
                </c:pt>
                <c:pt idx="1">
                  <c:v>S&amp;P 500 EWI*</c:v>
                </c:pt>
                <c:pt idx="2">
                  <c:v>Russell 1000 Growth</c:v>
                </c:pt>
                <c:pt idx="3">
                  <c:v>Russell 2000 Value </c:v>
                </c:pt>
                <c:pt idx="4">
                  <c:v>U.S. Aggregate</c:v>
                </c:pt>
                <c:pt idx="5">
                  <c:v>IG Corporates</c:v>
                </c:pt>
                <c:pt idx="6">
                  <c:v>HY Corporates</c:v>
                </c:pt>
                <c:pt idx="7">
                  <c:v>Bank Loans</c:v>
                </c:pt>
              </c:strCache>
            </c:strRef>
          </c:cat>
          <c:val>
            <c:numRef>
              <c:f>'Total Return'!$C$3:$C$10</c:f>
              <c:numCache>
                <c:formatCode>General</c:formatCode>
                <c:ptCount val="8"/>
                <c:pt idx="0">
                  <c:v>-4.08</c:v>
                </c:pt>
                <c:pt idx="1">
                  <c:v>-4.87</c:v>
                </c:pt>
                <c:pt idx="2">
                  <c:v>-4.24</c:v>
                </c:pt>
                <c:pt idx="3">
                  <c:v>-6.37</c:v>
                </c:pt>
                <c:pt idx="4">
                  <c:v>-2.5299999999999998</c:v>
                </c:pt>
                <c:pt idx="5">
                  <c:v>-2.54</c:v>
                </c:pt>
                <c:pt idx="6">
                  <c:v>-0.94</c:v>
                </c:pt>
                <c:pt idx="7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38-400E-AA44-6FB65087587E}"/>
            </c:ext>
          </c:extLst>
        </c:ser>
        <c:ser>
          <c:idx val="0"/>
          <c:order val="1"/>
          <c:tx>
            <c:strRef>
              <c:f>'Total Return'!$B$2</c:f>
              <c:strCache>
                <c:ptCount val="1"/>
                <c:pt idx="0">
                  <c:v>YTD 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'Total Return'!$A$3:$A$10</c:f>
              <c:strCache>
                <c:ptCount val="8"/>
                <c:pt idx="0">
                  <c:v>S&amp;P 500 </c:v>
                </c:pt>
                <c:pt idx="1">
                  <c:v>S&amp;P 500 EWI*</c:v>
                </c:pt>
                <c:pt idx="2">
                  <c:v>Russell 1000 Growth</c:v>
                </c:pt>
                <c:pt idx="3">
                  <c:v>Russell 2000 Value </c:v>
                </c:pt>
                <c:pt idx="4">
                  <c:v>U.S. Aggregate</c:v>
                </c:pt>
                <c:pt idx="5">
                  <c:v>IG Corporates</c:v>
                </c:pt>
                <c:pt idx="6">
                  <c:v>HY Corporates</c:v>
                </c:pt>
                <c:pt idx="7">
                  <c:v>Bank Loans</c:v>
                </c:pt>
              </c:strCache>
            </c:strRef>
          </c:cat>
          <c:val>
            <c:numRef>
              <c:f>'Total Return'!$B$3:$B$10</c:f>
              <c:numCache>
                <c:formatCode>General</c:formatCode>
                <c:ptCount val="8"/>
                <c:pt idx="0">
                  <c:v>6.04</c:v>
                </c:pt>
                <c:pt idx="1">
                  <c:v>2.66</c:v>
                </c:pt>
                <c:pt idx="2">
                  <c:v>6.69</c:v>
                </c:pt>
                <c:pt idx="3">
                  <c:v>-3.66</c:v>
                </c:pt>
                <c:pt idx="4">
                  <c:v>-3.28</c:v>
                </c:pt>
                <c:pt idx="5">
                  <c:v>-2.93</c:v>
                </c:pt>
                <c:pt idx="6">
                  <c:v>0.52</c:v>
                </c:pt>
                <c:pt idx="7">
                  <c:v>3.22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838-400E-AA44-6FB650875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"/>
        <c:axId val="1079888368"/>
        <c:axId val="1079889328"/>
      </c:barChart>
      <c:catAx>
        <c:axId val="1079888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crossAx val="1079889328"/>
        <c:crosses val="autoZero"/>
        <c:auto val="1"/>
        <c:lblAlgn val="ctr"/>
        <c:lblOffset val="0"/>
        <c:noMultiLvlLbl val="0"/>
      </c:catAx>
      <c:valAx>
        <c:axId val="107988932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400" b="0">
                    <a:latin typeface="+mj-lt"/>
                  </a:defRPr>
                </a:pPr>
                <a:r>
                  <a:rPr lang="en-US" sz="1400" b="0">
                    <a:latin typeface="+mj-lt"/>
                  </a:rPr>
                  <a:t>Percent (%)</a:t>
                </a:r>
              </a:p>
            </c:rich>
          </c:tx>
          <c:layout>
            <c:manualLayout>
              <c:xMode val="edge"/>
              <c:yMode val="edge"/>
              <c:x val="0"/>
              <c:y val="0.3957993041567478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noFill/>
          <a:ln w="9525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98883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2397886075051432"/>
          <c:y val="1.6161702836278859E-2"/>
          <c:w val="0.27602117873461596"/>
          <c:h val="6.7951143299583419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sz="1600" dirty="0">
                <a:latin typeface="+mj-lt"/>
              </a:rPr>
              <a:t>10-Year Treasury</a:t>
            </a:r>
          </a:p>
        </c:rich>
      </c:tx>
      <c:layout>
        <c:manualLayout>
          <c:xMode val="edge"/>
          <c:yMode val="edge"/>
          <c:x val="0.43084443882594603"/>
          <c:y val="1.1233931899549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9717167365180757E-2"/>
          <c:y val="0.10533190160617605"/>
          <c:w val="0.91031285433626974"/>
          <c:h val="0.82878733127190862"/>
        </c:manualLayout>
      </c:layout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'FRED Graph'!$A$33:$A$377</c:f>
              <c:numCache>
                <c:formatCode>yyyy\-mm\-dd</c:formatCode>
                <c:ptCount val="345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44935</c:v>
                </c:pt>
                <c:pt idx="5">
                  <c:v>44936</c:v>
                </c:pt>
                <c:pt idx="6">
                  <c:v>44937</c:v>
                </c:pt>
                <c:pt idx="7">
                  <c:v>44938</c:v>
                </c:pt>
                <c:pt idx="8">
                  <c:v>44939</c:v>
                </c:pt>
                <c:pt idx="9">
                  <c:v>44942</c:v>
                </c:pt>
                <c:pt idx="10">
                  <c:v>44943</c:v>
                </c:pt>
                <c:pt idx="11">
                  <c:v>44944</c:v>
                </c:pt>
                <c:pt idx="12">
                  <c:v>44945</c:v>
                </c:pt>
                <c:pt idx="13">
                  <c:v>44946</c:v>
                </c:pt>
                <c:pt idx="14">
                  <c:v>44949</c:v>
                </c:pt>
                <c:pt idx="15">
                  <c:v>44950</c:v>
                </c:pt>
                <c:pt idx="16">
                  <c:v>44951</c:v>
                </c:pt>
                <c:pt idx="17">
                  <c:v>44952</c:v>
                </c:pt>
                <c:pt idx="18">
                  <c:v>44953</c:v>
                </c:pt>
                <c:pt idx="19">
                  <c:v>44956</c:v>
                </c:pt>
                <c:pt idx="20">
                  <c:v>44957</c:v>
                </c:pt>
                <c:pt idx="21">
                  <c:v>44958</c:v>
                </c:pt>
                <c:pt idx="22">
                  <c:v>44959</c:v>
                </c:pt>
                <c:pt idx="23">
                  <c:v>44960</c:v>
                </c:pt>
                <c:pt idx="24">
                  <c:v>44963</c:v>
                </c:pt>
                <c:pt idx="25">
                  <c:v>44964</c:v>
                </c:pt>
                <c:pt idx="26">
                  <c:v>44965</c:v>
                </c:pt>
                <c:pt idx="27">
                  <c:v>44966</c:v>
                </c:pt>
                <c:pt idx="28">
                  <c:v>44967</c:v>
                </c:pt>
                <c:pt idx="29">
                  <c:v>44970</c:v>
                </c:pt>
                <c:pt idx="30">
                  <c:v>44971</c:v>
                </c:pt>
                <c:pt idx="31">
                  <c:v>44972</c:v>
                </c:pt>
                <c:pt idx="32">
                  <c:v>44973</c:v>
                </c:pt>
                <c:pt idx="33">
                  <c:v>44974</c:v>
                </c:pt>
                <c:pt idx="34">
                  <c:v>44977</c:v>
                </c:pt>
                <c:pt idx="35">
                  <c:v>44978</c:v>
                </c:pt>
                <c:pt idx="36">
                  <c:v>44979</c:v>
                </c:pt>
                <c:pt idx="37">
                  <c:v>44980</c:v>
                </c:pt>
                <c:pt idx="38">
                  <c:v>44981</c:v>
                </c:pt>
                <c:pt idx="39">
                  <c:v>44984</c:v>
                </c:pt>
                <c:pt idx="40">
                  <c:v>44985</c:v>
                </c:pt>
                <c:pt idx="41">
                  <c:v>44986</c:v>
                </c:pt>
                <c:pt idx="42">
                  <c:v>44987</c:v>
                </c:pt>
                <c:pt idx="43">
                  <c:v>44988</c:v>
                </c:pt>
                <c:pt idx="44">
                  <c:v>44991</c:v>
                </c:pt>
                <c:pt idx="45">
                  <c:v>44992</c:v>
                </c:pt>
                <c:pt idx="46">
                  <c:v>44993</c:v>
                </c:pt>
                <c:pt idx="47">
                  <c:v>44994</c:v>
                </c:pt>
                <c:pt idx="48">
                  <c:v>44995</c:v>
                </c:pt>
                <c:pt idx="49">
                  <c:v>44998</c:v>
                </c:pt>
                <c:pt idx="50">
                  <c:v>44999</c:v>
                </c:pt>
                <c:pt idx="51">
                  <c:v>45000</c:v>
                </c:pt>
                <c:pt idx="52">
                  <c:v>45001</c:v>
                </c:pt>
                <c:pt idx="53">
                  <c:v>45002</c:v>
                </c:pt>
                <c:pt idx="54">
                  <c:v>45005</c:v>
                </c:pt>
                <c:pt idx="55">
                  <c:v>45006</c:v>
                </c:pt>
                <c:pt idx="56">
                  <c:v>45007</c:v>
                </c:pt>
                <c:pt idx="57">
                  <c:v>45008</c:v>
                </c:pt>
                <c:pt idx="58">
                  <c:v>45009</c:v>
                </c:pt>
                <c:pt idx="59">
                  <c:v>45012</c:v>
                </c:pt>
                <c:pt idx="60">
                  <c:v>45013</c:v>
                </c:pt>
                <c:pt idx="61">
                  <c:v>45014</c:v>
                </c:pt>
                <c:pt idx="62">
                  <c:v>45015</c:v>
                </c:pt>
                <c:pt idx="63">
                  <c:v>45016</c:v>
                </c:pt>
                <c:pt idx="64">
                  <c:v>45019</c:v>
                </c:pt>
                <c:pt idx="65">
                  <c:v>45020</c:v>
                </c:pt>
                <c:pt idx="66">
                  <c:v>45021</c:v>
                </c:pt>
                <c:pt idx="67">
                  <c:v>45022</c:v>
                </c:pt>
                <c:pt idx="68">
                  <c:v>45023</c:v>
                </c:pt>
                <c:pt idx="69">
                  <c:v>45026</c:v>
                </c:pt>
                <c:pt idx="70">
                  <c:v>45027</c:v>
                </c:pt>
                <c:pt idx="71">
                  <c:v>45028</c:v>
                </c:pt>
                <c:pt idx="72">
                  <c:v>45029</c:v>
                </c:pt>
                <c:pt idx="73">
                  <c:v>45030</c:v>
                </c:pt>
                <c:pt idx="74">
                  <c:v>45033</c:v>
                </c:pt>
                <c:pt idx="75">
                  <c:v>45034</c:v>
                </c:pt>
                <c:pt idx="76">
                  <c:v>45035</c:v>
                </c:pt>
                <c:pt idx="77">
                  <c:v>45036</c:v>
                </c:pt>
                <c:pt idx="78">
                  <c:v>45037</c:v>
                </c:pt>
                <c:pt idx="79">
                  <c:v>45040</c:v>
                </c:pt>
                <c:pt idx="80">
                  <c:v>45041</c:v>
                </c:pt>
                <c:pt idx="81">
                  <c:v>45042</c:v>
                </c:pt>
                <c:pt idx="82">
                  <c:v>45043</c:v>
                </c:pt>
                <c:pt idx="83">
                  <c:v>45044</c:v>
                </c:pt>
                <c:pt idx="84">
                  <c:v>45047</c:v>
                </c:pt>
                <c:pt idx="85">
                  <c:v>45048</c:v>
                </c:pt>
                <c:pt idx="86">
                  <c:v>45049</c:v>
                </c:pt>
                <c:pt idx="87">
                  <c:v>45050</c:v>
                </c:pt>
                <c:pt idx="88">
                  <c:v>45051</c:v>
                </c:pt>
                <c:pt idx="89">
                  <c:v>45054</c:v>
                </c:pt>
                <c:pt idx="90">
                  <c:v>45055</c:v>
                </c:pt>
                <c:pt idx="91">
                  <c:v>45056</c:v>
                </c:pt>
                <c:pt idx="92">
                  <c:v>45057</c:v>
                </c:pt>
                <c:pt idx="93">
                  <c:v>45058</c:v>
                </c:pt>
                <c:pt idx="94">
                  <c:v>45061</c:v>
                </c:pt>
                <c:pt idx="95">
                  <c:v>45062</c:v>
                </c:pt>
                <c:pt idx="96">
                  <c:v>45063</c:v>
                </c:pt>
                <c:pt idx="97">
                  <c:v>45064</c:v>
                </c:pt>
                <c:pt idx="98">
                  <c:v>45065</c:v>
                </c:pt>
                <c:pt idx="99">
                  <c:v>45068</c:v>
                </c:pt>
                <c:pt idx="100">
                  <c:v>45069</c:v>
                </c:pt>
                <c:pt idx="101">
                  <c:v>45070</c:v>
                </c:pt>
                <c:pt idx="102">
                  <c:v>45071</c:v>
                </c:pt>
                <c:pt idx="103">
                  <c:v>45072</c:v>
                </c:pt>
                <c:pt idx="104">
                  <c:v>45075</c:v>
                </c:pt>
                <c:pt idx="105">
                  <c:v>45076</c:v>
                </c:pt>
                <c:pt idx="106">
                  <c:v>45077</c:v>
                </c:pt>
                <c:pt idx="107">
                  <c:v>45078</c:v>
                </c:pt>
                <c:pt idx="108">
                  <c:v>45079</c:v>
                </c:pt>
                <c:pt idx="109">
                  <c:v>45082</c:v>
                </c:pt>
                <c:pt idx="110">
                  <c:v>45083</c:v>
                </c:pt>
                <c:pt idx="111">
                  <c:v>45084</c:v>
                </c:pt>
                <c:pt idx="112">
                  <c:v>45085</c:v>
                </c:pt>
                <c:pt idx="113">
                  <c:v>45086</c:v>
                </c:pt>
                <c:pt idx="114">
                  <c:v>45089</c:v>
                </c:pt>
                <c:pt idx="115">
                  <c:v>45090</c:v>
                </c:pt>
                <c:pt idx="116">
                  <c:v>45091</c:v>
                </c:pt>
                <c:pt idx="117">
                  <c:v>45092</c:v>
                </c:pt>
                <c:pt idx="118">
                  <c:v>45093</c:v>
                </c:pt>
                <c:pt idx="119">
                  <c:v>45096</c:v>
                </c:pt>
                <c:pt idx="120">
                  <c:v>45097</c:v>
                </c:pt>
                <c:pt idx="121">
                  <c:v>45098</c:v>
                </c:pt>
                <c:pt idx="122">
                  <c:v>45099</c:v>
                </c:pt>
                <c:pt idx="123">
                  <c:v>45100</c:v>
                </c:pt>
                <c:pt idx="124">
                  <c:v>45103</c:v>
                </c:pt>
                <c:pt idx="125">
                  <c:v>45104</c:v>
                </c:pt>
                <c:pt idx="126">
                  <c:v>45105</c:v>
                </c:pt>
                <c:pt idx="127">
                  <c:v>45106</c:v>
                </c:pt>
                <c:pt idx="128">
                  <c:v>45107</c:v>
                </c:pt>
                <c:pt idx="129">
                  <c:v>45110</c:v>
                </c:pt>
                <c:pt idx="130">
                  <c:v>45111</c:v>
                </c:pt>
                <c:pt idx="131">
                  <c:v>45112</c:v>
                </c:pt>
                <c:pt idx="132">
                  <c:v>45113</c:v>
                </c:pt>
                <c:pt idx="133">
                  <c:v>45114</c:v>
                </c:pt>
                <c:pt idx="134">
                  <c:v>45117</c:v>
                </c:pt>
                <c:pt idx="135">
                  <c:v>45118</c:v>
                </c:pt>
                <c:pt idx="136">
                  <c:v>45119</c:v>
                </c:pt>
                <c:pt idx="137">
                  <c:v>45120</c:v>
                </c:pt>
                <c:pt idx="138">
                  <c:v>45121</c:v>
                </c:pt>
                <c:pt idx="139">
                  <c:v>45124</c:v>
                </c:pt>
                <c:pt idx="140">
                  <c:v>45125</c:v>
                </c:pt>
                <c:pt idx="141">
                  <c:v>45126</c:v>
                </c:pt>
                <c:pt idx="142">
                  <c:v>45127</c:v>
                </c:pt>
                <c:pt idx="143">
                  <c:v>45128</c:v>
                </c:pt>
                <c:pt idx="144">
                  <c:v>45131</c:v>
                </c:pt>
                <c:pt idx="145">
                  <c:v>45132</c:v>
                </c:pt>
                <c:pt idx="146">
                  <c:v>45133</c:v>
                </c:pt>
                <c:pt idx="147">
                  <c:v>45134</c:v>
                </c:pt>
                <c:pt idx="148">
                  <c:v>45135</c:v>
                </c:pt>
                <c:pt idx="149">
                  <c:v>45138</c:v>
                </c:pt>
                <c:pt idx="150">
                  <c:v>45139</c:v>
                </c:pt>
                <c:pt idx="151">
                  <c:v>45140</c:v>
                </c:pt>
                <c:pt idx="152">
                  <c:v>45141</c:v>
                </c:pt>
                <c:pt idx="153">
                  <c:v>45142</c:v>
                </c:pt>
                <c:pt idx="154">
                  <c:v>45145</c:v>
                </c:pt>
                <c:pt idx="155">
                  <c:v>45146</c:v>
                </c:pt>
                <c:pt idx="156">
                  <c:v>45147</c:v>
                </c:pt>
                <c:pt idx="157">
                  <c:v>45148</c:v>
                </c:pt>
                <c:pt idx="158">
                  <c:v>45149</c:v>
                </c:pt>
                <c:pt idx="159">
                  <c:v>45152</c:v>
                </c:pt>
                <c:pt idx="160">
                  <c:v>45153</c:v>
                </c:pt>
                <c:pt idx="161">
                  <c:v>45154</c:v>
                </c:pt>
                <c:pt idx="162">
                  <c:v>45155</c:v>
                </c:pt>
                <c:pt idx="163">
                  <c:v>45156</c:v>
                </c:pt>
                <c:pt idx="164">
                  <c:v>45159</c:v>
                </c:pt>
                <c:pt idx="165">
                  <c:v>45160</c:v>
                </c:pt>
                <c:pt idx="166">
                  <c:v>45161</c:v>
                </c:pt>
                <c:pt idx="167">
                  <c:v>45162</c:v>
                </c:pt>
                <c:pt idx="168">
                  <c:v>45163</c:v>
                </c:pt>
                <c:pt idx="169">
                  <c:v>45166</c:v>
                </c:pt>
                <c:pt idx="170">
                  <c:v>45167</c:v>
                </c:pt>
                <c:pt idx="171">
                  <c:v>45168</c:v>
                </c:pt>
                <c:pt idx="172">
                  <c:v>45169</c:v>
                </c:pt>
                <c:pt idx="173">
                  <c:v>45170</c:v>
                </c:pt>
                <c:pt idx="174">
                  <c:v>45173</c:v>
                </c:pt>
                <c:pt idx="175">
                  <c:v>45174</c:v>
                </c:pt>
                <c:pt idx="176">
                  <c:v>45175</c:v>
                </c:pt>
                <c:pt idx="177">
                  <c:v>45176</c:v>
                </c:pt>
                <c:pt idx="178">
                  <c:v>45177</c:v>
                </c:pt>
                <c:pt idx="179">
                  <c:v>45180</c:v>
                </c:pt>
                <c:pt idx="180">
                  <c:v>45181</c:v>
                </c:pt>
                <c:pt idx="181">
                  <c:v>45182</c:v>
                </c:pt>
                <c:pt idx="182">
                  <c:v>45183</c:v>
                </c:pt>
                <c:pt idx="183">
                  <c:v>45184</c:v>
                </c:pt>
                <c:pt idx="184">
                  <c:v>45187</c:v>
                </c:pt>
                <c:pt idx="185">
                  <c:v>45188</c:v>
                </c:pt>
                <c:pt idx="186">
                  <c:v>45189</c:v>
                </c:pt>
                <c:pt idx="187">
                  <c:v>45190</c:v>
                </c:pt>
                <c:pt idx="188">
                  <c:v>45191</c:v>
                </c:pt>
                <c:pt idx="189">
                  <c:v>45194</c:v>
                </c:pt>
                <c:pt idx="190">
                  <c:v>45195</c:v>
                </c:pt>
                <c:pt idx="191">
                  <c:v>45196</c:v>
                </c:pt>
                <c:pt idx="192">
                  <c:v>45197</c:v>
                </c:pt>
                <c:pt idx="193">
                  <c:v>45198</c:v>
                </c:pt>
                <c:pt idx="194">
                  <c:v>45201</c:v>
                </c:pt>
                <c:pt idx="195">
                  <c:v>45202</c:v>
                </c:pt>
                <c:pt idx="196">
                  <c:v>45203</c:v>
                </c:pt>
                <c:pt idx="197">
                  <c:v>45204</c:v>
                </c:pt>
                <c:pt idx="198">
                  <c:v>45205</c:v>
                </c:pt>
                <c:pt idx="199">
                  <c:v>45208</c:v>
                </c:pt>
                <c:pt idx="200">
                  <c:v>45209</c:v>
                </c:pt>
                <c:pt idx="201">
                  <c:v>45210</c:v>
                </c:pt>
                <c:pt idx="202">
                  <c:v>45211</c:v>
                </c:pt>
                <c:pt idx="203">
                  <c:v>45212</c:v>
                </c:pt>
                <c:pt idx="204">
                  <c:v>45215</c:v>
                </c:pt>
                <c:pt idx="205">
                  <c:v>45216</c:v>
                </c:pt>
                <c:pt idx="206">
                  <c:v>45217</c:v>
                </c:pt>
                <c:pt idx="207">
                  <c:v>45218</c:v>
                </c:pt>
                <c:pt idx="208">
                  <c:v>45219</c:v>
                </c:pt>
                <c:pt idx="209">
                  <c:v>45222</c:v>
                </c:pt>
                <c:pt idx="210">
                  <c:v>45223</c:v>
                </c:pt>
                <c:pt idx="211">
                  <c:v>45224</c:v>
                </c:pt>
                <c:pt idx="212">
                  <c:v>45225</c:v>
                </c:pt>
                <c:pt idx="213">
                  <c:v>45226</c:v>
                </c:pt>
                <c:pt idx="214">
                  <c:v>45229</c:v>
                </c:pt>
                <c:pt idx="215">
                  <c:v>45230</c:v>
                </c:pt>
                <c:pt idx="216">
                  <c:v>45231</c:v>
                </c:pt>
                <c:pt idx="217">
                  <c:v>45232</c:v>
                </c:pt>
                <c:pt idx="218">
                  <c:v>45233</c:v>
                </c:pt>
                <c:pt idx="219">
                  <c:v>45236</c:v>
                </c:pt>
                <c:pt idx="220">
                  <c:v>45237</c:v>
                </c:pt>
                <c:pt idx="221">
                  <c:v>45238</c:v>
                </c:pt>
                <c:pt idx="222">
                  <c:v>45239</c:v>
                </c:pt>
                <c:pt idx="223">
                  <c:v>45240</c:v>
                </c:pt>
                <c:pt idx="224">
                  <c:v>45243</c:v>
                </c:pt>
                <c:pt idx="225">
                  <c:v>45244</c:v>
                </c:pt>
                <c:pt idx="226">
                  <c:v>45245</c:v>
                </c:pt>
                <c:pt idx="227">
                  <c:v>45246</c:v>
                </c:pt>
                <c:pt idx="228">
                  <c:v>45247</c:v>
                </c:pt>
                <c:pt idx="229">
                  <c:v>45250</c:v>
                </c:pt>
                <c:pt idx="230">
                  <c:v>45251</c:v>
                </c:pt>
                <c:pt idx="231">
                  <c:v>45252</c:v>
                </c:pt>
                <c:pt idx="232">
                  <c:v>45254</c:v>
                </c:pt>
                <c:pt idx="233">
                  <c:v>45257</c:v>
                </c:pt>
                <c:pt idx="234">
                  <c:v>45258</c:v>
                </c:pt>
                <c:pt idx="235">
                  <c:v>45259</c:v>
                </c:pt>
                <c:pt idx="236">
                  <c:v>45260</c:v>
                </c:pt>
                <c:pt idx="237">
                  <c:v>45261</c:v>
                </c:pt>
                <c:pt idx="238">
                  <c:v>45264</c:v>
                </c:pt>
                <c:pt idx="239">
                  <c:v>45265</c:v>
                </c:pt>
                <c:pt idx="240">
                  <c:v>45266</c:v>
                </c:pt>
                <c:pt idx="241">
                  <c:v>45267</c:v>
                </c:pt>
                <c:pt idx="242">
                  <c:v>45268</c:v>
                </c:pt>
                <c:pt idx="243">
                  <c:v>45271</c:v>
                </c:pt>
                <c:pt idx="244">
                  <c:v>45272</c:v>
                </c:pt>
                <c:pt idx="245">
                  <c:v>45273</c:v>
                </c:pt>
                <c:pt idx="246">
                  <c:v>45274</c:v>
                </c:pt>
                <c:pt idx="247">
                  <c:v>45275</c:v>
                </c:pt>
                <c:pt idx="248">
                  <c:v>45278</c:v>
                </c:pt>
                <c:pt idx="249">
                  <c:v>45279</c:v>
                </c:pt>
                <c:pt idx="250">
                  <c:v>45280</c:v>
                </c:pt>
                <c:pt idx="251">
                  <c:v>45281</c:v>
                </c:pt>
                <c:pt idx="252">
                  <c:v>45282</c:v>
                </c:pt>
                <c:pt idx="253">
                  <c:v>45285</c:v>
                </c:pt>
                <c:pt idx="254">
                  <c:v>45286</c:v>
                </c:pt>
                <c:pt idx="255">
                  <c:v>45287</c:v>
                </c:pt>
                <c:pt idx="256">
                  <c:v>45288</c:v>
                </c:pt>
                <c:pt idx="257">
                  <c:v>45289</c:v>
                </c:pt>
                <c:pt idx="258">
                  <c:v>45292</c:v>
                </c:pt>
                <c:pt idx="259">
                  <c:v>45293</c:v>
                </c:pt>
                <c:pt idx="260">
                  <c:v>45294</c:v>
                </c:pt>
                <c:pt idx="261">
                  <c:v>45295</c:v>
                </c:pt>
                <c:pt idx="262">
                  <c:v>45296</c:v>
                </c:pt>
                <c:pt idx="263">
                  <c:v>45299</c:v>
                </c:pt>
                <c:pt idx="264">
                  <c:v>45300</c:v>
                </c:pt>
                <c:pt idx="265">
                  <c:v>45301</c:v>
                </c:pt>
                <c:pt idx="266">
                  <c:v>45302</c:v>
                </c:pt>
                <c:pt idx="267">
                  <c:v>45303</c:v>
                </c:pt>
                <c:pt idx="268">
                  <c:v>45306</c:v>
                </c:pt>
                <c:pt idx="269">
                  <c:v>45307</c:v>
                </c:pt>
                <c:pt idx="270">
                  <c:v>45308</c:v>
                </c:pt>
                <c:pt idx="271">
                  <c:v>45309</c:v>
                </c:pt>
                <c:pt idx="272">
                  <c:v>45310</c:v>
                </c:pt>
                <c:pt idx="273">
                  <c:v>45313</c:v>
                </c:pt>
                <c:pt idx="274">
                  <c:v>45314</c:v>
                </c:pt>
                <c:pt idx="275">
                  <c:v>45315</c:v>
                </c:pt>
                <c:pt idx="276">
                  <c:v>45316</c:v>
                </c:pt>
                <c:pt idx="277">
                  <c:v>45317</c:v>
                </c:pt>
                <c:pt idx="278">
                  <c:v>45320</c:v>
                </c:pt>
                <c:pt idx="279">
                  <c:v>45321</c:v>
                </c:pt>
                <c:pt idx="280">
                  <c:v>45322</c:v>
                </c:pt>
                <c:pt idx="281">
                  <c:v>45323</c:v>
                </c:pt>
                <c:pt idx="282">
                  <c:v>45324</c:v>
                </c:pt>
                <c:pt idx="283">
                  <c:v>45327</c:v>
                </c:pt>
                <c:pt idx="284">
                  <c:v>45328</c:v>
                </c:pt>
                <c:pt idx="285">
                  <c:v>45329</c:v>
                </c:pt>
                <c:pt idx="286">
                  <c:v>45330</c:v>
                </c:pt>
                <c:pt idx="287">
                  <c:v>45331</c:v>
                </c:pt>
                <c:pt idx="288">
                  <c:v>45334</c:v>
                </c:pt>
                <c:pt idx="289">
                  <c:v>45335</c:v>
                </c:pt>
                <c:pt idx="290">
                  <c:v>45336</c:v>
                </c:pt>
                <c:pt idx="291">
                  <c:v>45337</c:v>
                </c:pt>
                <c:pt idx="292">
                  <c:v>45338</c:v>
                </c:pt>
                <c:pt idx="293">
                  <c:v>45341</c:v>
                </c:pt>
                <c:pt idx="294">
                  <c:v>45342</c:v>
                </c:pt>
                <c:pt idx="295">
                  <c:v>45343</c:v>
                </c:pt>
                <c:pt idx="296">
                  <c:v>45344</c:v>
                </c:pt>
                <c:pt idx="297">
                  <c:v>45345</c:v>
                </c:pt>
                <c:pt idx="298">
                  <c:v>45348</c:v>
                </c:pt>
                <c:pt idx="299">
                  <c:v>45349</c:v>
                </c:pt>
                <c:pt idx="300">
                  <c:v>45350</c:v>
                </c:pt>
                <c:pt idx="301">
                  <c:v>45351</c:v>
                </c:pt>
                <c:pt idx="302">
                  <c:v>45352</c:v>
                </c:pt>
                <c:pt idx="303">
                  <c:v>45355</c:v>
                </c:pt>
                <c:pt idx="304">
                  <c:v>45356</c:v>
                </c:pt>
                <c:pt idx="305">
                  <c:v>45357</c:v>
                </c:pt>
                <c:pt idx="306">
                  <c:v>45358</c:v>
                </c:pt>
                <c:pt idx="307">
                  <c:v>45359</c:v>
                </c:pt>
                <c:pt idx="308">
                  <c:v>45362</c:v>
                </c:pt>
                <c:pt idx="309">
                  <c:v>45363</c:v>
                </c:pt>
                <c:pt idx="310">
                  <c:v>45364</c:v>
                </c:pt>
                <c:pt idx="311">
                  <c:v>45365</c:v>
                </c:pt>
                <c:pt idx="312">
                  <c:v>45366</c:v>
                </c:pt>
                <c:pt idx="313">
                  <c:v>45369</c:v>
                </c:pt>
                <c:pt idx="314">
                  <c:v>45370</c:v>
                </c:pt>
                <c:pt idx="315">
                  <c:v>45371</c:v>
                </c:pt>
                <c:pt idx="316">
                  <c:v>45372</c:v>
                </c:pt>
                <c:pt idx="317">
                  <c:v>45373</c:v>
                </c:pt>
                <c:pt idx="318">
                  <c:v>45376</c:v>
                </c:pt>
                <c:pt idx="319">
                  <c:v>45377</c:v>
                </c:pt>
                <c:pt idx="320">
                  <c:v>45378</c:v>
                </c:pt>
                <c:pt idx="321">
                  <c:v>45379</c:v>
                </c:pt>
                <c:pt idx="322">
                  <c:v>45380</c:v>
                </c:pt>
                <c:pt idx="323">
                  <c:v>45383</c:v>
                </c:pt>
                <c:pt idx="324">
                  <c:v>45384</c:v>
                </c:pt>
                <c:pt idx="325">
                  <c:v>45385</c:v>
                </c:pt>
                <c:pt idx="326">
                  <c:v>45386</c:v>
                </c:pt>
                <c:pt idx="327">
                  <c:v>45387</c:v>
                </c:pt>
                <c:pt idx="328">
                  <c:v>45390</c:v>
                </c:pt>
                <c:pt idx="329">
                  <c:v>45391</c:v>
                </c:pt>
                <c:pt idx="330">
                  <c:v>45392</c:v>
                </c:pt>
                <c:pt idx="331">
                  <c:v>45393</c:v>
                </c:pt>
                <c:pt idx="332">
                  <c:v>45394</c:v>
                </c:pt>
                <c:pt idx="333">
                  <c:v>45397</c:v>
                </c:pt>
                <c:pt idx="334">
                  <c:v>45398</c:v>
                </c:pt>
                <c:pt idx="335">
                  <c:v>45399</c:v>
                </c:pt>
                <c:pt idx="336">
                  <c:v>45400</c:v>
                </c:pt>
                <c:pt idx="337">
                  <c:v>45401</c:v>
                </c:pt>
                <c:pt idx="338">
                  <c:v>45404</c:v>
                </c:pt>
                <c:pt idx="339">
                  <c:v>45405</c:v>
                </c:pt>
                <c:pt idx="340">
                  <c:v>45406</c:v>
                </c:pt>
                <c:pt idx="341">
                  <c:v>45407</c:v>
                </c:pt>
                <c:pt idx="342">
                  <c:v>45408</c:v>
                </c:pt>
                <c:pt idx="343">
                  <c:v>45411</c:v>
                </c:pt>
                <c:pt idx="344">
                  <c:v>45412</c:v>
                </c:pt>
              </c:numCache>
            </c:numRef>
          </c:cat>
          <c:val>
            <c:numRef>
              <c:f>'FRED Graph'!$B$33:$B$377</c:f>
              <c:numCache>
                <c:formatCode>0.00</c:formatCode>
                <c:ptCount val="345"/>
                <c:pt idx="0">
                  <c:v>3.79</c:v>
                </c:pt>
                <c:pt idx="1">
                  <c:v>3.69</c:v>
                </c:pt>
                <c:pt idx="2">
                  <c:v>3.71</c:v>
                </c:pt>
                <c:pt idx="3">
                  <c:v>3.55</c:v>
                </c:pt>
                <c:pt idx="4">
                  <c:v>3.53</c:v>
                </c:pt>
                <c:pt idx="5">
                  <c:v>3.61</c:v>
                </c:pt>
                <c:pt idx="6">
                  <c:v>3.54</c:v>
                </c:pt>
                <c:pt idx="7">
                  <c:v>3.43</c:v>
                </c:pt>
                <c:pt idx="8">
                  <c:v>3.49</c:v>
                </c:pt>
                <c:pt idx="9" formatCode="General">
                  <c:v>#N/A</c:v>
                </c:pt>
                <c:pt idx="10">
                  <c:v>3.53</c:v>
                </c:pt>
                <c:pt idx="11">
                  <c:v>3.37</c:v>
                </c:pt>
                <c:pt idx="12">
                  <c:v>3.39</c:v>
                </c:pt>
                <c:pt idx="13">
                  <c:v>3.48</c:v>
                </c:pt>
                <c:pt idx="14">
                  <c:v>3.52</c:v>
                </c:pt>
                <c:pt idx="15">
                  <c:v>3.46</c:v>
                </c:pt>
                <c:pt idx="16">
                  <c:v>3.46</c:v>
                </c:pt>
                <c:pt idx="17">
                  <c:v>3.49</c:v>
                </c:pt>
                <c:pt idx="18">
                  <c:v>3.52</c:v>
                </c:pt>
                <c:pt idx="19">
                  <c:v>3.55</c:v>
                </c:pt>
                <c:pt idx="20">
                  <c:v>3.52</c:v>
                </c:pt>
                <c:pt idx="21">
                  <c:v>3.39</c:v>
                </c:pt>
                <c:pt idx="22">
                  <c:v>3.4</c:v>
                </c:pt>
                <c:pt idx="23">
                  <c:v>3.53</c:v>
                </c:pt>
                <c:pt idx="24">
                  <c:v>3.63</c:v>
                </c:pt>
                <c:pt idx="25">
                  <c:v>3.67</c:v>
                </c:pt>
                <c:pt idx="26">
                  <c:v>3.63</c:v>
                </c:pt>
                <c:pt idx="27">
                  <c:v>3.67</c:v>
                </c:pt>
                <c:pt idx="28">
                  <c:v>3.74</c:v>
                </c:pt>
                <c:pt idx="29">
                  <c:v>3.72</c:v>
                </c:pt>
                <c:pt idx="30">
                  <c:v>3.77</c:v>
                </c:pt>
                <c:pt idx="31">
                  <c:v>3.81</c:v>
                </c:pt>
                <c:pt idx="32">
                  <c:v>3.86</c:v>
                </c:pt>
                <c:pt idx="33">
                  <c:v>3.82</c:v>
                </c:pt>
                <c:pt idx="34" formatCode="General">
                  <c:v>#N/A</c:v>
                </c:pt>
                <c:pt idx="35">
                  <c:v>3.95</c:v>
                </c:pt>
                <c:pt idx="36">
                  <c:v>3.93</c:v>
                </c:pt>
                <c:pt idx="37">
                  <c:v>3.88</c:v>
                </c:pt>
                <c:pt idx="38">
                  <c:v>3.95</c:v>
                </c:pt>
                <c:pt idx="39">
                  <c:v>3.92</c:v>
                </c:pt>
                <c:pt idx="40">
                  <c:v>3.92</c:v>
                </c:pt>
                <c:pt idx="41">
                  <c:v>4.01</c:v>
                </c:pt>
                <c:pt idx="42">
                  <c:v>4.08</c:v>
                </c:pt>
                <c:pt idx="43">
                  <c:v>3.97</c:v>
                </c:pt>
                <c:pt idx="44">
                  <c:v>3.98</c:v>
                </c:pt>
                <c:pt idx="45">
                  <c:v>3.97</c:v>
                </c:pt>
                <c:pt idx="46">
                  <c:v>3.98</c:v>
                </c:pt>
                <c:pt idx="47">
                  <c:v>3.93</c:v>
                </c:pt>
                <c:pt idx="48">
                  <c:v>3.7</c:v>
                </c:pt>
                <c:pt idx="49">
                  <c:v>3.55</c:v>
                </c:pt>
                <c:pt idx="50">
                  <c:v>3.64</c:v>
                </c:pt>
                <c:pt idx="51">
                  <c:v>3.51</c:v>
                </c:pt>
                <c:pt idx="52">
                  <c:v>3.56</c:v>
                </c:pt>
                <c:pt idx="53">
                  <c:v>3.39</c:v>
                </c:pt>
                <c:pt idx="54">
                  <c:v>3.47</c:v>
                </c:pt>
                <c:pt idx="55">
                  <c:v>3.59</c:v>
                </c:pt>
                <c:pt idx="56">
                  <c:v>3.48</c:v>
                </c:pt>
                <c:pt idx="57">
                  <c:v>3.38</c:v>
                </c:pt>
                <c:pt idx="58">
                  <c:v>3.38</c:v>
                </c:pt>
                <c:pt idx="59">
                  <c:v>3.53</c:v>
                </c:pt>
                <c:pt idx="60">
                  <c:v>3.55</c:v>
                </c:pt>
                <c:pt idx="61">
                  <c:v>3.57</c:v>
                </c:pt>
                <c:pt idx="62">
                  <c:v>3.55</c:v>
                </c:pt>
                <c:pt idx="63">
                  <c:v>3.48</c:v>
                </c:pt>
                <c:pt idx="64">
                  <c:v>3.43</c:v>
                </c:pt>
                <c:pt idx="65">
                  <c:v>3.35</c:v>
                </c:pt>
                <c:pt idx="66">
                  <c:v>3.3</c:v>
                </c:pt>
                <c:pt idx="67">
                  <c:v>3.3</c:v>
                </c:pt>
                <c:pt idx="68">
                  <c:v>3.39</c:v>
                </c:pt>
                <c:pt idx="69">
                  <c:v>3.41</c:v>
                </c:pt>
                <c:pt idx="70">
                  <c:v>3.43</c:v>
                </c:pt>
                <c:pt idx="71">
                  <c:v>3.41</c:v>
                </c:pt>
                <c:pt idx="72">
                  <c:v>3.45</c:v>
                </c:pt>
                <c:pt idx="73">
                  <c:v>3.52</c:v>
                </c:pt>
                <c:pt idx="74">
                  <c:v>3.6</c:v>
                </c:pt>
                <c:pt idx="75">
                  <c:v>3.58</c:v>
                </c:pt>
                <c:pt idx="76">
                  <c:v>3.6</c:v>
                </c:pt>
                <c:pt idx="77">
                  <c:v>3.54</c:v>
                </c:pt>
                <c:pt idx="78">
                  <c:v>3.57</c:v>
                </c:pt>
                <c:pt idx="79">
                  <c:v>3.52</c:v>
                </c:pt>
                <c:pt idx="80">
                  <c:v>3.4</c:v>
                </c:pt>
                <c:pt idx="81">
                  <c:v>3.43</c:v>
                </c:pt>
                <c:pt idx="82">
                  <c:v>3.53</c:v>
                </c:pt>
                <c:pt idx="83">
                  <c:v>3.44</c:v>
                </c:pt>
                <c:pt idx="84">
                  <c:v>3.59</c:v>
                </c:pt>
                <c:pt idx="85">
                  <c:v>3.44</c:v>
                </c:pt>
                <c:pt idx="86">
                  <c:v>3.38</c:v>
                </c:pt>
                <c:pt idx="87">
                  <c:v>3.37</c:v>
                </c:pt>
                <c:pt idx="88">
                  <c:v>3.44</c:v>
                </c:pt>
                <c:pt idx="89">
                  <c:v>3.52</c:v>
                </c:pt>
                <c:pt idx="90">
                  <c:v>3.53</c:v>
                </c:pt>
                <c:pt idx="91">
                  <c:v>3.43</c:v>
                </c:pt>
                <c:pt idx="92">
                  <c:v>3.39</c:v>
                </c:pt>
                <c:pt idx="93">
                  <c:v>3.46</c:v>
                </c:pt>
                <c:pt idx="94">
                  <c:v>3.5</c:v>
                </c:pt>
                <c:pt idx="95">
                  <c:v>3.54</c:v>
                </c:pt>
                <c:pt idx="96">
                  <c:v>3.57</c:v>
                </c:pt>
                <c:pt idx="97">
                  <c:v>3.65</c:v>
                </c:pt>
                <c:pt idx="98">
                  <c:v>3.7</c:v>
                </c:pt>
                <c:pt idx="99">
                  <c:v>3.72</c:v>
                </c:pt>
                <c:pt idx="100">
                  <c:v>3.7</c:v>
                </c:pt>
                <c:pt idx="101">
                  <c:v>3.73</c:v>
                </c:pt>
                <c:pt idx="102">
                  <c:v>3.83</c:v>
                </c:pt>
                <c:pt idx="103">
                  <c:v>3.8</c:v>
                </c:pt>
                <c:pt idx="104" formatCode="General">
                  <c:v>#N/A</c:v>
                </c:pt>
                <c:pt idx="105">
                  <c:v>3.69</c:v>
                </c:pt>
                <c:pt idx="106">
                  <c:v>3.64</c:v>
                </c:pt>
                <c:pt idx="107">
                  <c:v>3.61</c:v>
                </c:pt>
                <c:pt idx="108">
                  <c:v>3.69</c:v>
                </c:pt>
                <c:pt idx="109">
                  <c:v>3.69</c:v>
                </c:pt>
                <c:pt idx="110">
                  <c:v>3.7</c:v>
                </c:pt>
                <c:pt idx="111">
                  <c:v>3.79</c:v>
                </c:pt>
                <c:pt idx="112">
                  <c:v>3.73</c:v>
                </c:pt>
                <c:pt idx="113">
                  <c:v>3.75</c:v>
                </c:pt>
                <c:pt idx="114">
                  <c:v>3.73</c:v>
                </c:pt>
                <c:pt idx="115">
                  <c:v>3.84</c:v>
                </c:pt>
                <c:pt idx="116">
                  <c:v>3.83</c:v>
                </c:pt>
                <c:pt idx="117">
                  <c:v>3.72</c:v>
                </c:pt>
                <c:pt idx="118">
                  <c:v>3.77</c:v>
                </c:pt>
                <c:pt idx="119" formatCode="General">
                  <c:v>#N/A</c:v>
                </c:pt>
                <c:pt idx="120">
                  <c:v>3.74</c:v>
                </c:pt>
                <c:pt idx="121">
                  <c:v>3.72</c:v>
                </c:pt>
                <c:pt idx="122">
                  <c:v>3.8</c:v>
                </c:pt>
                <c:pt idx="123">
                  <c:v>3.74</c:v>
                </c:pt>
                <c:pt idx="124">
                  <c:v>3.72</c:v>
                </c:pt>
                <c:pt idx="125">
                  <c:v>3.77</c:v>
                </c:pt>
                <c:pt idx="126">
                  <c:v>3.71</c:v>
                </c:pt>
                <c:pt idx="127">
                  <c:v>3.85</c:v>
                </c:pt>
                <c:pt idx="128">
                  <c:v>3.81</c:v>
                </c:pt>
                <c:pt idx="129">
                  <c:v>3.86</c:v>
                </c:pt>
                <c:pt idx="130" formatCode="General">
                  <c:v>#N/A</c:v>
                </c:pt>
                <c:pt idx="131">
                  <c:v>3.95</c:v>
                </c:pt>
                <c:pt idx="132">
                  <c:v>4.05</c:v>
                </c:pt>
                <c:pt idx="133">
                  <c:v>4.0599999999999996</c:v>
                </c:pt>
                <c:pt idx="134">
                  <c:v>4.01</c:v>
                </c:pt>
                <c:pt idx="135">
                  <c:v>3.99</c:v>
                </c:pt>
                <c:pt idx="136">
                  <c:v>3.86</c:v>
                </c:pt>
                <c:pt idx="137">
                  <c:v>3.76</c:v>
                </c:pt>
                <c:pt idx="138">
                  <c:v>3.83</c:v>
                </c:pt>
                <c:pt idx="139">
                  <c:v>3.81</c:v>
                </c:pt>
                <c:pt idx="140">
                  <c:v>3.8</c:v>
                </c:pt>
                <c:pt idx="141">
                  <c:v>3.75</c:v>
                </c:pt>
                <c:pt idx="142">
                  <c:v>3.85</c:v>
                </c:pt>
                <c:pt idx="143">
                  <c:v>3.84</c:v>
                </c:pt>
                <c:pt idx="144">
                  <c:v>3.86</c:v>
                </c:pt>
                <c:pt idx="145">
                  <c:v>3.91</c:v>
                </c:pt>
                <c:pt idx="146">
                  <c:v>3.86</c:v>
                </c:pt>
                <c:pt idx="147">
                  <c:v>4.01</c:v>
                </c:pt>
                <c:pt idx="148">
                  <c:v>3.96</c:v>
                </c:pt>
                <c:pt idx="149">
                  <c:v>3.97</c:v>
                </c:pt>
                <c:pt idx="150">
                  <c:v>4.05</c:v>
                </c:pt>
                <c:pt idx="151">
                  <c:v>4.08</c:v>
                </c:pt>
                <c:pt idx="152">
                  <c:v>4.2</c:v>
                </c:pt>
                <c:pt idx="153">
                  <c:v>4.05</c:v>
                </c:pt>
                <c:pt idx="154">
                  <c:v>4.09</c:v>
                </c:pt>
                <c:pt idx="155">
                  <c:v>4.0199999999999996</c:v>
                </c:pt>
                <c:pt idx="156">
                  <c:v>4</c:v>
                </c:pt>
                <c:pt idx="157">
                  <c:v>4.09</c:v>
                </c:pt>
                <c:pt idx="158">
                  <c:v>4.16</c:v>
                </c:pt>
                <c:pt idx="159">
                  <c:v>4.1900000000000004</c:v>
                </c:pt>
                <c:pt idx="160">
                  <c:v>4.21</c:v>
                </c:pt>
                <c:pt idx="161">
                  <c:v>4.28</c:v>
                </c:pt>
                <c:pt idx="162">
                  <c:v>4.3</c:v>
                </c:pt>
                <c:pt idx="163">
                  <c:v>4.26</c:v>
                </c:pt>
                <c:pt idx="164">
                  <c:v>4.34</c:v>
                </c:pt>
                <c:pt idx="165">
                  <c:v>4.34</c:v>
                </c:pt>
                <c:pt idx="166">
                  <c:v>4.1900000000000004</c:v>
                </c:pt>
                <c:pt idx="167">
                  <c:v>4.2300000000000004</c:v>
                </c:pt>
                <c:pt idx="168">
                  <c:v>4.25</c:v>
                </c:pt>
                <c:pt idx="169">
                  <c:v>4.2</c:v>
                </c:pt>
                <c:pt idx="170">
                  <c:v>4.12</c:v>
                </c:pt>
                <c:pt idx="171">
                  <c:v>4.12</c:v>
                </c:pt>
                <c:pt idx="172">
                  <c:v>4.09</c:v>
                </c:pt>
                <c:pt idx="173">
                  <c:v>4.18</c:v>
                </c:pt>
                <c:pt idx="174" formatCode="General">
                  <c:v>#N/A</c:v>
                </c:pt>
                <c:pt idx="175">
                  <c:v>4.2699999999999996</c:v>
                </c:pt>
                <c:pt idx="176">
                  <c:v>4.3</c:v>
                </c:pt>
                <c:pt idx="177">
                  <c:v>4.2699999999999996</c:v>
                </c:pt>
                <c:pt idx="178">
                  <c:v>4.26</c:v>
                </c:pt>
                <c:pt idx="179">
                  <c:v>4.29</c:v>
                </c:pt>
                <c:pt idx="180">
                  <c:v>4.2699999999999996</c:v>
                </c:pt>
                <c:pt idx="181">
                  <c:v>4.25</c:v>
                </c:pt>
                <c:pt idx="182">
                  <c:v>4.29</c:v>
                </c:pt>
                <c:pt idx="183">
                  <c:v>4.33</c:v>
                </c:pt>
                <c:pt idx="184">
                  <c:v>4.32</c:v>
                </c:pt>
                <c:pt idx="185">
                  <c:v>4.37</c:v>
                </c:pt>
                <c:pt idx="186">
                  <c:v>4.3499999999999996</c:v>
                </c:pt>
                <c:pt idx="187">
                  <c:v>4.49</c:v>
                </c:pt>
                <c:pt idx="188">
                  <c:v>4.4400000000000004</c:v>
                </c:pt>
                <c:pt idx="189">
                  <c:v>4.55</c:v>
                </c:pt>
                <c:pt idx="190">
                  <c:v>4.5599999999999996</c:v>
                </c:pt>
                <c:pt idx="191">
                  <c:v>4.6100000000000003</c:v>
                </c:pt>
                <c:pt idx="192">
                  <c:v>4.59</c:v>
                </c:pt>
                <c:pt idx="193">
                  <c:v>4.59</c:v>
                </c:pt>
                <c:pt idx="194">
                  <c:v>4.6900000000000004</c:v>
                </c:pt>
                <c:pt idx="195">
                  <c:v>4.8099999999999996</c:v>
                </c:pt>
                <c:pt idx="196">
                  <c:v>4.7300000000000004</c:v>
                </c:pt>
                <c:pt idx="197">
                  <c:v>4.72</c:v>
                </c:pt>
                <c:pt idx="198">
                  <c:v>4.78</c:v>
                </c:pt>
                <c:pt idx="199" formatCode="General">
                  <c:v>#N/A</c:v>
                </c:pt>
                <c:pt idx="200">
                  <c:v>4.66</c:v>
                </c:pt>
                <c:pt idx="201">
                  <c:v>4.58</c:v>
                </c:pt>
                <c:pt idx="202">
                  <c:v>4.7</c:v>
                </c:pt>
                <c:pt idx="203">
                  <c:v>4.63</c:v>
                </c:pt>
                <c:pt idx="204">
                  <c:v>4.71</c:v>
                </c:pt>
                <c:pt idx="205">
                  <c:v>4.83</c:v>
                </c:pt>
                <c:pt idx="206">
                  <c:v>4.91</c:v>
                </c:pt>
                <c:pt idx="207">
                  <c:v>4.9800000000000004</c:v>
                </c:pt>
                <c:pt idx="208">
                  <c:v>4.93</c:v>
                </c:pt>
                <c:pt idx="209">
                  <c:v>4.8600000000000003</c:v>
                </c:pt>
                <c:pt idx="210">
                  <c:v>4.83</c:v>
                </c:pt>
                <c:pt idx="211">
                  <c:v>4.95</c:v>
                </c:pt>
                <c:pt idx="212">
                  <c:v>4.8600000000000003</c:v>
                </c:pt>
                <c:pt idx="213">
                  <c:v>4.84</c:v>
                </c:pt>
                <c:pt idx="214">
                  <c:v>4.88</c:v>
                </c:pt>
                <c:pt idx="215">
                  <c:v>4.88</c:v>
                </c:pt>
                <c:pt idx="216">
                  <c:v>4.7699999999999996</c:v>
                </c:pt>
                <c:pt idx="217">
                  <c:v>4.67</c:v>
                </c:pt>
                <c:pt idx="218">
                  <c:v>4.57</c:v>
                </c:pt>
                <c:pt idx="219">
                  <c:v>4.67</c:v>
                </c:pt>
                <c:pt idx="220">
                  <c:v>4.58</c:v>
                </c:pt>
                <c:pt idx="221">
                  <c:v>4.49</c:v>
                </c:pt>
                <c:pt idx="222">
                  <c:v>4.62</c:v>
                </c:pt>
                <c:pt idx="223">
                  <c:v>4.6100000000000003</c:v>
                </c:pt>
                <c:pt idx="224">
                  <c:v>4.63</c:v>
                </c:pt>
                <c:pt idx="225">
                  <c:v>4.4400000000000004</c:v>
                </c:pt>
                <c:pt idx="226">
                  <c:v>4.53</c:v>
                </c:pt>
                <c:pt idx="227">
                  <c:v>4.45</c:v>
                </c:pt>
                <c:pt idx="228">
                  <c:v>4.4400000000000004</c:v>
                </c:pt>
                <c:pt idx="229">
                  <c:v>4.42</c:v>
                </c:pt>
                <c:pt idx="230">
                  <c:v>4.41</c:v>
                </c:pt>
                <c:pt idx="231">
                  <c:v>4.42</c:v>
                </c:pt>
                <c:pt idx="232">
                  <c:v>4.47</c:v>
                </c:pt>
                <c:pt idx="233">
                  <c:v>4.3899999999999997</c:v>
                </c:pt>
                <c:pt idx="234">
                  <c:v>4.34</c:v>
                </c:pt>
                <c:pt idx="235">
                  <c:v>4.2699999999999996</c:v>
                </c:pt>
                <c:pt idx="236">
                  <c:v>4.37</c:v>
                </c:pt>
                <c:pt idx="237">
                  <c:v>4.22</c:v>
                </c:pt>
                <c:pt idx="238">
                  <c:v>4.28</c:v>
                </c:pt>
                <c:pt idx="239">
                  <c:v>4.18</c:v>
                </c:pt>
                <c:pt idx="240">
                  <c:v>4.12</c:v>
                </c:pt>
                <c:pt idx="241">
                  <c:v>4.1399999999999997</c:v>
                </c:pt>
                <c:pt idx="242">
                  <c:v>4.2300000000000004</c:v>
                </c:pt>
                <c:pt idx="243">
                  <c:v>4.2300000000000004</c:v>
                </c:pt>
                <c:pt idx="244">
                  <c:v>4.2</c:v>
                </c:pt>
                <c:pt idx="245">
                  <c:v>4.04</c:v>
                </c:pt>
                <c:pt idx="246">
                  <c:v>3.92</c:v>
                </c:pt>
                <c:pt idx="247">
                  <c:v>3.91</c:v>
                </c:pt>
                <c:pt idx="248">
                  <c:v>3.95</c:v>
                </c:pt>
                <c:pt idx="249">
                  <c:v>3.93</c:v>
                </c:pt>
                <c:pt idx="250">
                  <c:v>3.86</c:v>
                </c:pt>
                <c:pt idx="251">
                  <c:v>3.89</c:v>
                </c:pt>
                <c:pt idx="252">
                  <c:v>3.9</c:v>
                </c:pt>
                <c:pt idx="253" formatCode="General">
                  <c:v>#N/A</c:v>
                </c:pt>
                <c:pt idx="254">
                  <c:v>3.89</c:v>
                </c:pt>
                <c:pt idx="255">
                  <c:v>3.79</c:v>
                </c:pt>
                <c:pt idx="256">
                  <c:v>3.84</c:v>
                </c:pt>
                <c:pt idx="257">
                  <c:v>3.88</c:v>
                </c:pt>
                <c:pt idx="258" formatCode="General">
                  <c:v>#N/A</c:v>
                </c:pt>
                <c:pt idx="259">
                  <c:v>3.95</c:v>
                </c:pt>
                <c:pt idx="260">
                  <c:v>3.91</c:v>
                </c:pt>
                <c:pt idx="261">
                  <c:v>3.99</c:v>
                </c:pt>
                <c:pt idx="262">
                  <c:v>4.05</c:v>
                </c:pt>
                <c:pt idx="263">
                  <c:v>4.01</c:v>
                </c:pt>
                <c:pt idx="264">
                  <c:v>4.0199999999999996</c:v>
                </c:pt>
                <c:pt idx="265">
                  <c:v>4.04</c:v>
                </c:pt>
                <c:pt idx="266">
                  <c:v>3.98</c:v>
                </c:pt>
                <c:pt idx="267">
                  <c:v>3.96</c:v>
                </c:pt>
                <c:pt idx="268" formatCode="General">
                  <c:v>#N/A</c:v>
                </c:pt>
                <c:pt idx="269">
                  <c:v>4.07</c:v>
                </c:pt>
                <c:pt idx="270">
                  <c:v>4.0999999999999996</c:v>
                </c:pt>
                <c:pt idx="271">
                  <c:v>4.1399999999999997</c:v>
                </c:pt>
                <c:pt idx="272">
                  <c:v>4.1500000000000004</c:v>
                </c:pt>
                <c:pt idx="273">
                  <c:v>4.1100000000000003</c:v>
                </c:pt>
                <c:pt idx="274">
                  <c:v>4.1399999999999997</c:v>
                </c:pt>
                <c:pt idx="275">
                  <c:v>4.18</c:v>
                </c:pt>
                <c:pt idx="276">
                  <c:v>4.1399999999999997</c:v>
                </c:pt>
                <c:pt idx="277">
                  <c:v>4.1500000000000004</c:v>
                </c:pt>
                <c:pt idx="278">
                  <c:v>4.08</c:v>
                </c:pt>
                <c:pt idx="279">
                  <c:v>4.0599999999999996</c:v>
                </c:pt>
                <c:pt idx="280">
                  <c:v>3.99</c:v>
                </c:pt>
                <c:pt idx="281">
                  <c:v>3.87</c:v>
                </c:pt>
                <c:pt idx="282">
                  <c:v>4.03</c:v>
                </c:pt>
                <c:pt idx="283">
                  <c:v>4.17</c:v>
                </c:pt>
                <c:pt idx="284">
                  <c:v>4.09</c:v>
                </c:pt>
                <c:pt idx="285">
                  <c:v>4.09</c:v>
                </c:pt>
                <c:pt idx="286">
                  <c:v>4.1500000000000004</c:v>
                </c:pt>
                <c:pt idx="287">
                  <c:v>4.17</c:v>
                </c:pt>
                <c:pt idx="288">
                  <c:v>4.17</c:v>
                </c:pt>
                <c:pt idx="289">
                  <c:v>4.3099999999999996</c:v>
                </c:pt>
                <c:pt idx="290">
                  <c:v>4.2699999999999996</c:v>
                </c:pt>
                <c:pt idx="291">
                  <c:v>4.24</c:v>
                </c:pt>
                <c:pt idx="292">
                  <c:v>4.3</c:v>
                </c:pt>
                <c:pt idx="293" formatCode="General">
                  <c:v>#N/A</c:v>
                </c:pt>
                <c:pt idx="294">
                  <c:v>4.2699999999999996</c:v>
                </c:pt>
                <c:pt idx="295">
                  <c:v>4.32</c:v>
                </c:pt>
                <c:pt idx="296">
                  <c:v>4.33</c:v>
                </c:pt>
                <c:pt idx="297">
                  <c:v>4.26</c:v>
                </c:pt>
                <c:pt idx="298">
                  <c:v>4.28</c:v>
                </c:pt>
                <c:pt idx="299">
                  <c:v>4.3099999999999996</c:v>
                </c:pt>
                <c:pt idx="300">
                  <c:v>4.2699999999999996</c:v>
                </c:pt>
                <c:pt idx="301">
                  <c:v>4.25</c:v>
                </c:pt>
                <c:pt idx="302">
                  <c:v>4.1900000000000004</c:v>
                </c:pt>
                <c:pt idx="303">
                  <c:v>4.22</c:v>
                </c:pt>
                <c:pt idx="304">
                  <c:v>4.13</c:v>
                </c:pt>
                <c:pt idx="305">
                  <c:v>4.1100000000000003</c:v>
                </c:pt>
                <c:pt idx="306">
                  <c:v>4.09</c:v>
                </c:pt>
                <c:pt idx="307">
                  <c:v>4.09</c:v>
                </c:pt>
                <c:pt idx="308">
                  <c:v>4.0999999999999996</c:v>
                </c:pt>
                <c:pt idx="309">
                  <c:v>4.16</c:v>
                </c:pt>
                <c:pt idx="310">
                  <c:v>4.1900000000000004</c:v>
                </c:pt>
                <c:pt idx="311">
                  <c:v>4.29</c:v>
                </c:pt>
                <c:pt idx="312">
                  <c:v>4.3099999999999996</c:v>
                </c:pt>
                <c:pt idx="313">
                  <c:v>4.34</c:v>
                </c:pt>
                <c:pt idx="314">
                  <c:v>4.3</c:v>
                </c:pt>
                <c:pt idx="315">
                  <c:v>4.2699999999999996</c:v>
                </c:pt>
                <c:pt idx="316">
                  <c:v>4.2699999999999996</c:v>
                </c:pt>
                <c:pt idx="317">
                  <c:v>4.22</c:v>
                </c:pt>
                <c:pt idx="318">
                  <c:v>4.25</c:v>
                </c:pt>
                <c:pt idx="319">
                  <c:v>4.24</c:v>
                </c:pt>
                <c:pt idx="320">
                  <c:v>4.2</c:v>
                </c:pt>
                <c:pt idx="321">
                  <c:v>4.2</c:v>
                </c:pt>
                <c:pt idx="322" formatCode="General">
                  <c:v>#N/A</c:v>
                </c:pt>
                <c:pt idx="323">
                  <c:v>4.33</c:v>
                </c:pt>
                <c:pt idx="324">
                  <c:v>4.3600000000000003</c:v>
                </c:pt>
                <c:pt idx="325">
                  <c:v>4.3600000000000003</c:v>
                </c:pt>
                <c:pt idx="326">
                  <c:v>4.3099999999999996</c:v>
                </c:pt>
                <c:pt idx="327">
                  <c:v>4.3899999999999997</c:v>
                </c:pt>
                <c:pt idx="328">
                  <c:v>4.42</c:v>
                </c:pt>
                <c:pt idx="329">
                  <c:v>4.3600000000000003</c:v>
                </c:pt>
                <c:pt idx="330">
                  <c:v>4.55</c:v>
                </c:pt>
                <c:pt idx="331">
                  <c:v>4.5599999999999996</c:v>
                </c:pt>
                <c:pt idx="332">
                  <c:v>4.5</c:v>
                </c:pt>
                <c:pt idx="333">
                  <c:v>4.63</c:v>
                </c:pt>
                <c:pt idx="334">
                  <c:v>4.67</c:v>
                </c:pt>
                <c:pt idx="335">
                  <c:v>4.59</c:v>
                </c:pt>
                <c:pt idx="336">
                  <c:v>4.6399999999999997</c:v>
                </c:pt>
                <c:pt idx="337">
                  <c:v>4.62</c:v>
                </c:pt>
                <c:pt idx="338">
                  <c:v>4.62</c:v>
                </c:pt>
                <c:pt idx="339">
                  <c:v>4.6100000000000003</c:v>
                </c:pt>
                <c:pt idx="340">
                  <c:v>4.6500000000000004</c:v>
                </c:pt>
                <c:pt idx="341">
                  <c:v>4.7</c:v>
                </c:pt>
                <c:pt idx="342">
                  <c:v>4.67</c:v>
                </c:pt>
                <c:pt idx="343">
                  <c:v>4.63</c:v>
                </c:pt>
                <c:pt idx="344">
                  <c:v>4.6900000000000004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B8-46FF-90D5-8171B67AD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1072064"/>
        <c:axId val="1831072544"/>
      </c:lineChart>
      <c:dateAx>
        <c:axId val="1831072064"/>
        <c:scaling>
          <c:orientation val="minMax"/>
        </c:scaling>
        <c:delete val="0"/>
        <c:axPos val="b"/>
        <c:numFmt formatCode="mmm\ \'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1072544"/>
        <c:crosses val="autoZero"/>
        <c:auto val="1"/>
        <c:lblOffset val="100"/>
        <c:baseTimeUnit val="days"/>
        <c:majorUnit val="1"/>
        <c:majorTimeUnit val="months"/>
      </c:dateAx>
      <c:valAx>
        <c:axId val="1831072544"/>
        <c:scaling>
          <c:orientation val="minMax"/>
          <c:min val="2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>
                    <a:latin typeface="+mj-lt"/>
                  </a:rPr>
                  <a:t>Percent (%)</a:t>
                </a:r>
              </a:p>
            </c:rich>
          </c:tx>
          <c:layout>
            <c:manualLayout>
              <c:xMode val="edge"/>
              <c:yMode val="edge"/>
              <c:x val="0"/>
              <c:y val="0.41082732518308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107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>
              <a:defRPr sz="1600">
                <a:solidFill>
                  <a:schemeClr val="tx1"/>
                </a:solidFill>
                <a:latin typeface="+mj-lt"/>
              </a:defRPr>
            </a:pPr>
            <a:r>
              <a:rPr lang="en-US" sz="1600">
                <a:solidFill>
                  <a:schemeClr val="tx1"/>
                </a:solidFill>
                <a:latin typeface="+mj-lt"/>
              </a:rPr>
              <a:t>Contribution to S&amp;P 500 Index </a:t>
            </a:r>
            <a:br>
              <a:rPr lang="en-US" sz="1600">
                <a:solidFill>
                  <a:schemeClr val="tx1"/>
                </a:solidFill>
                <a:latin typeface="+mj-lt"/>
              </a:rPr>
            </a:br>
            <a:r>
              <a:rPr lang="en-US" sz="1600">
                <a:solidFill>
                  <a:schemeClr val="tx1"/>
                </a:solidFill>
                <a:latin typeface="+mj-lt"/>
              </a:rPr>
              <a:t>Year to Date 2024 Performance</a:t>
            </a:r>
          </a:p>
        </c:rich>
      </c:tx>
      <c:layout>
        <c:manualLayout>
          <c:xMode val="edge"/>
          <c:yMode val="edge"/>
          <c:x val="0.28609192411935652"/>
          <c:y val="1.5858327174959985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983500221589583"/>
          <c:y val="0.14051562382669847"/>
          <c:w val="0.83414813392133047"/>
          <c:h val="0.72502926487464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'Mag 7 4.30.24'!$C$3</c:f>
              <c:strCache>
                <c:ptCount val="1"/>
                <c:pt idx="0">
                  <c:v> Year to Date 2024 Performance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181-490C-8180-0B33D2AA6560}"/>
              </c:ext>
            </c:extLst>
          </c:dPt>
          <c:cat>
            <c:strRef>
              <c:f>'Mag 7 4.30.24'!$B$4:$B$5</c:f>
              <c:strCache>
                <c:ptCount val="2"/>
                <c:pt idx="0">
                  <c:v>Magnificent 7</c:v>
                </c:pt>
                <c:pt idx="1">
                  <c:v>Rest of the Companies in S&amp;P 500 Index</c:v>
                </c:pt>
              </c:strCache>
            </c:strRef>
          </c:cat>
          <c:val>
            <c:numRef>
              <c:f>'Mag 7 4.30.24'!$C$4:$C$5</c:f>
              <c:numCache>
                <c:formatCode>0.00</c:formatCode>
                <c:ptCount val="2"/>
                <c:pt idx="0">
                  <c:v>2.84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81-490C-8180-0B33D2AA6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808896"/>
        <c:axId val="50809856"/>
      </c:barChart>
      <c:catAx>
        <c:axId val="5080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50809856"/>
        <c:crosses val="autoZero"/>
        <c:auto val="1"/>
        <c:lblAlgn val="ctr"/>
        <c:lblOffset val="100"/>
        <c:noMultiLvlLbl val="0"/>
      </c:catAx>
      <c:valAx>
        <c:axId val="5080985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>
                    <a:solidFill>
                      <a:schemeClr val="tx1"/>
                    </a:solidFill>
                    <a:latin typeface="+mj-lt"/>
                  </a:defRPr>
                </a:pPr>
                <a:r>
                  <a:rPr lang="en-US">
                    <a:solidFill>
                      <a:schemeClr val="tx1"/>
                    </a:solidFill>
                    <a:latin typeface="+mj-lt"/>
                  </a:rPr>
                  <a:t>Retrun (%)</a:t>
                </a:r>
              </a:p>
            </c:rich>
          </c:tx>
          <c:layout>
            <c:manualLayout>
              <c:xMode val="edge"/>
              <c:yMode val="edge"/>
              <c:x val="1.0211387062112321E-3"/>
              <c:y val="0.4208239595050619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50808896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 sz="1400" b="0">
          <a:solidFill>
            <a:schemeClr val="tx1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 b="0" i="0" u="none" strike="noStrike" kern="1200" spc="0" baseline="0" dirty="0">
                <a:solidFill>
                  <a:schemeClr val="tx1"/>
                </a:solidFill>
              </a:rPr>
              <a:t>Chart Title</a:t>
            </a:r>
          </a:p>
        </c:rich>
      </c:tx>
      <c:layout>
        <c:manualLayout>
          <c:xMode val="edge"/>
          <c:yMode val="edge"/>
          <c:x val="0.296559857101195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329778559233493"/>
          <c:y val="0.12752943866468502"/>
          <c:w val="0.82644411636045489"/>
          <c:h val="0.7553609113858342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9B6-4D56-9446-136AC9DFB3B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9B6-4D56-9446-136AC9DFB3B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9B6-4D56-9446-136AC9DFB3B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9B6-4D56-9446-136AC9DFB3B5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D9B6-4D56-9446-136AC9DFB3B5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D9B6-4D56-9446-136AC9DFB3B5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D9B6-4D56-9446-136AC9DFB3B5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D9B6-4D56-9446-136AC9DFB3B5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D9B6-4D56-9446-136AC9DFB3B5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D9B6-4D56-9446-136AC9DFB3B5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D9B6-4D56-9446-136AC9DFB3B5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D9B6-4D56-9446-136AC9DFB3B5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D9B6-4D56-9446-136AC9DFB3B5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D9B6-4D56-9446-136AC9DFB3B5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D9B6-4D56-9446-136AC9DFB3B5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D9B6-4D56-9446-136AC9DFB3B5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D9B6-4D56-9446-136AC9DFB3B5}"/>
              </c:ext>
            </c:extLst>
          </c:dPt>
          <c:dPt>
            <c:idx val="1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D9B6-4D56-9446-136AC9DFB3B5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2-D9B6-4D56-9446-136AC9DFB3B5}"/>
              </c:ext>
            </c:extLst>
          </c:dPt>
          <c:dLbls>
            <c:delete val="1"/>
          </c:dLbls>
          <c:cat>
            <c:strRef>
              <c:f>'Consumer Spending'!$A$57:$A$65</c:f>
              <c:strCache>
                <c:ptCount val="9"/>
                <c:pt idx="0">
                  <c:v>Total Card</c:v>
                </c:pt>
                <c:pt idx="1">
                  <c:v>Furniture</c:v>
                </c:pt>
                <c:pt idx="2">
                  <c:v>Dep. Store</c:v>
                </c:pt>
                <c:pt idx="3">
                  <c:v>Lodging </c:v>
                </c:pt>
                <c:pt idx="4">
                  <c:v>Online Elec</c:v>
                </c:pt>
                <c:pt idx="5">
                  <c:v>Airlines</c:v>
                </c:pt>
                <c:pt idx="6">
                  <c:v>Clothing</c:v>
                </c:pt>
                <c:pt idx="7">
                  <c:v>Transit </c:v>
                </c:pt>
                <c:pt idx="8">
                  <c:v>Online Retail</c:v>
                </c:pt>
              </c:strCache>
            </c:strRef>
          </c:cat>
          <c:val>
            <c:numRef>
              <c:f>'Consumer Spending'!$B$57:$B$65</c:f>
              <c:numCache>
                <c:formatCode>0.00%</c:formatCode>
                <c:ptCount val="9"/>
                <c:pt idx="0">
                  <c:v>4.4999999999999997E-3</c:v>
                </c:pt>
                <c:pt idx="1">
                  <c:v>-0.11940000000000001</c:v>
                </c:pt>
                <c:pt idx="2">
                  <c:v>-7.0800000000000002E-2</c:v>
                </c:pt>
                <c:pt idx="3">
                  <c:v>-4.4999999999999998E-2</c:v>
                </c:pt>
                <c:pt idx="4">
                  <c:v>-4.3900000000000002E-2</c:v>
                </c:pt>
                <c:pt idx="5">
                  <c:v>-4.2500000000000003E-2</c:v>
                </c:pt>
                <c:pt idx="6">
                  <c:v>-4.1700000000000001E-2</c:v>
                </c:pt>
                <c:pt idx="7">
                  <c:v>2.18E-2</c:v>
                </c:pt>
                <c:pt idx="8">
                  <c:v>2.1899999999999999E-2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D9B6-4D56-9446-136AC9DFB3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27071056"/>
        <c:axId val="2027070096"/>
      </c:barChart>
      <c:catAx>
        <c:axId val="2027071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27070096"/>
        <c:crosses val="autoZero"/>
        <c:auto val="1"/>
        <c:lblAlgn val="ctr"/>
        <c:lblOffset val="100"/>
        <c:noMultiLvlLbl val="0"/>
      </c:catAx>
      <c:valAx>
        <c:axId val="2027070096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0270710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 b="0">
          <a:latin typeface="+mj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1200" b="0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sz="1200" dirty="0">
                <a:solidFill>
                  <a:schemeClr val="tx1"/>
                </a:solidFill>
              </a:rPr>
              <a:t>Chart</a:t>
            </a:r>
            <a:r>
              <a:rPr lang="en-US" sz="1200" baseline="0" dirty="0">
                <a:solidFill>
                  <a:schemeClr val="tx1"/>
                </a:solidFill>
              </a:rPr>
              <a:t> Title</a:t>
            </a:r>
            <a:endParaRPr lang="en-US" sz="12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9809101154373895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9954068241469811E-2"/>
          <c:y val="0.14358661053613217"/>
          <c:w val="0.88481700204141167"/>
          <c:h val="0.75628789160933052"/>
        </c:manualLayout>
      </c:layout>
      <c:lineChart>
        <c:grouping val="standard"/>
        <c:varyColors val="0"/>
        <c:ser>
          <c:idx val="0"/>
          <c:order val="0"/>
          <c:tx>
            <c:strRef>
              <c:f>CPI!$B$1</c:f>
              <c:strCache>
                <c:ptCount val="1"/>
                <c:pt idx="0">
                  <c:v>All items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CPI!$A$2:$A$242</c:f>
              <c:numCache>
                <c:formatCode>mmm\-yy</c:formatCode>
                <c:ptCount val="241"/>
                <c:pt idx="0">
                  <c:v>38018</c:v>
                </c:pt>
                <c:pt idx="1">
                  <c:v>38047</c:v>
                </c:pt>
                <c:pt idx="2">
                  <c:v>38078</c:v>
                </c:pt>
                <c:pt idx="3">
                  <c:v>38108</c:v>
                </c:pt>
                <c:pt idx="4">
                  <c:v>38139</c:v>
                </c:pt>
                <c:pt idx="5">
                  <c:v>38169</c:v>
                </c:pt>
                <c:pt idx="6">
                  <c:v>38200</c:v>
                </c:pt>
                <c:pt idx="7">
                  <c:v>38231</c:v>
                </c:pt>
                <c:pt idx="8">
                  <c:v>38261</c:v>
                </c:pt>
                <c:pt idx="9">
                  <c:v>38292</c:v>
                </c:pt>
                <c:pt idx="10">
                  <c:v>38322</c:v>
                </c:pt>
                <c:pt idx="11">
                  <c:v>38353</c:v>
                </c:pt>
                <c:pt idx="12">
                  <c:v>38384</c:v>
                </c:pt>
                <c:pt idx="13">
                  <c:v>38412</c:v>
                </c:pt>
                <c:pt idx="14">
                  <c:v>38443</c:v>
                </c:pt>
                <c:pt idx="15">
                  <c:v>38473</c:v>
                </c:pt>
                <c:pt idx="16">
                  <c:v>38504</c:v>
                </c:pt>
                <c:pt idx="17">
                  <c:v>38534</c:v>
                </c:pt>
                <c:pt idx="18">
                  <c:v>38565</c:v>
                </c:pt>
                <c:pt idx="19">
                  <c:v>38596</c:v>
                </c:pt>
                <c:pt idx="20">
                  <c:v>38626</c:v>
                </c:pt>
                <c:pt idx="21">
                  <c:v>38657</c:v>
                </c:pt>
                <c:pt idx="22">
                  <c:v>38687</c:v>
                </c:pt>
                <c:pt idx="23">
                  <c:v>38718</c:v>
                </c:pt>
                <c:pt idx="24">
                  <c:v>38749</c:v>
                </c:pt>
                <c:pt idx="25">
                  <c:v>38777</c:v>
                </c:pt>
                <c:pt idx="26">
                  <c:v>38808</c:v>
                </c:pt>
                <c:pt idx="27">
                  <c:v>38838</c:v>
                </c:pt>
                <c:pt idx="28">
                  <c:v>38869</c:v>
                </c:pt>
                <c:pt idx="29">
                  <c:v>38899</c:v>
                </c:pt>
                <c:pt idx="30">
                  <c:v>38930</c:v>
                </c:pt>
                <c:pt idx="31">
                  <c:v>38961</c:v>
                </c:pt>
                <c:pt idx="32">
                  <c:v>38991</c:v>
                </c:pt>
                <c:pt idx="33">
                  <c:v>39022</c:v>
                </c:pt>
                <c:pt idx="34">
                  <c:v>39052</c:v>
                </c:pt>
                <c:pt idx="35">
                  <c:v>39083</c:v>
                </c:pt>
                <c:pt idx="36">
                  <c:v>39114</c:v>
                </c:pt>
                <c:pt idx="37">
                  <c:v>39142</c:v>
                </c:pt>
                <c:pt idx="38">
                  <c:v>39173</c:v>
                </c:pt>
                <c:pt idx="39">
                  <c:v>39203</c:v>
                </c:pt>
                <c:pt idx="40">
                  <c:v>39234</c:v>
                </c:pt>
                <c:pt idx="41">
                  <c:v>39264</c:v>
                </c:pt>
                <c:pt idx="42">
                  <c:v>39295</c:v>
                </c:pt>
                <c:pt idx="43">
                  <c:v>39326</c:v>
                </c:pt>
                <c:pt idx="44">
                  <c:v>39356</c:v>
                </c:pt>
                <c:pt idx="45">
                  <c:v>39387</c:v>
                </c:pt>
                <c:pt idx="46">
                  <c:v>39417</c:v>
                </c:pt>
                <c:pt idx="47">
                  <c:v>39448</c:v>
                </c:pt>
                <c:pt idx="48">
                  <c:v>39479</c:v>
                </c:pt>
                <c:pt idx="49">
                  <c:v>39508</c:v>
                </c:pt>
                <c:pt idx="50">
                  <c:v>39539</c:v>
                </c:pt>
                <c:pt idx="51">
                  <c:v>39569</c:v>
                </c:pt>
                <c:pt idx="52">
                  <c:v>39600</c:v>
                </c:pt>
                <c:pt idx="53">
                  <c:v>39630</c:v>
                </c:pt>
                <c:pt idx="54">
                  <c:v>39661</c:v>
                </c:pt>
                <c:pt idx="55">
                  <c:v>39692</c:v>
                </c:pt>
                <c:pt idx="56">
                  <c:v>39722</c:v>
                </c:pt>
                <c:pt idx="57">
                  <c:v>39753</c:v>
                </c:pt>
                <c:pt idx="58">
                  <c:v>39783</c:v>
                </c:pt>
                <c:pt idx="59">
                  <c:v>39814</c:v>
                </c:pt>
                <c:pt idx="60">
                  <c:v>39845</c:v>
                </c:pt>
                <c:pt idx="61">
                  <c:v>39873</c:v>
                </c:pt>
                <c:pt idx="62">
                  <c:v>39904</c:v>
                </c:pt>
                <c:pt idx="63">
                  <c:v>39934</c:v>
                </c:pt>
                <c:pt idx="64">
                  <c:v>39965</c:v>
                </c:pt>
                <c:pt idx="65">
                  <c:v>39995</c:v>
                </c:pt>
                <c:pt idx="66">
                  <c:v>40026</c:v>
                </c:pt>
                <c:pt idx="67">
                  <c:v>40057</c:v>
                </c:pt>
                <c:pt idx="68">
                  <c:v>40087</c:v>
                </c:pt>
                <c:pt idx="69">
                  <c:v>40118</c:v>
                </c:pt>
                <c:pt idx="70">
                  <c:v>40148</c:v>
                </c:pt>
                <c:pt idx="71">
                  <c:v>40179</c:v>
                </c:pt>
                <c:pt idx="72">
                  <c:v>40210</c:v>
                </c:pt>
                <c:pt idx="73">
                  <c:v>40238</c:v>
                </c:pt>
                <c:pt idx="74">
                  <c:v>40269</c:v>
                </c:pt>
                <c:pt idx="75">
                  <c:v>40299</c:v>
                </c:pt>
                <c:pt idx="76">
                  <c:v>40330</c:v>
                </c:pt>
                <c:pt idx="77">
                  <c:v>40360</c:v>
                </c:pt>
                <c:pt idx="78">
                  <c:v>40391</c:v>
                </c:pt>
                <c:pt idx="79">
                  <c:v>40422</c:v>
                </c:pt>
                <c:pt idx="80">
                  <c:v>40452</c:v>
                </c:pt>
                <c:pt idx="81">
                  <c:v>40483</c:v>
                </c:pt>
                <c:pt idx="82">
                  <c:v>40513</c:v>
                </c:pt>
                <c:pt idx="83">
                  <c:v>40544</c:v>
                </c:pt>
                <c:pt idx="84">
                  <c:v>40575</c:v>
                </c:pt>
                <c:pt idx="85">
                  <c:v>40603</c:v>
                </c:pt>
                <c:pt idx="86">
                  <c:v>40634</c:v>
                </c:pt>
                <c:pt idx="87">
                  <c:v>40664</c:v>
                </c:pt>
                <c:pt idx="88">
                  <c:v>40695</c:v>
                </c:pt>
                <c:pt idx="89">
                  <c:v>40725</c:v>
                </c:pt>
                <c:pt idx="90">
                  <c:v>40756</c:v>
                </c:pt>
                <c:pt idx="91">
                  <c:v>40787</c:v>
                </c:pt>
                <c:pt idx="92">
                  <c:v>40817</c:v>
                </c:pt>
                <c:pt idx="93">
                  <c:v>40848</c:v>
                </c:pt>
                <c:pt idx="94">
                  <c:v>40878</c:v>
                </c:pt>
                <c:pt idx="95">
                  <c:v>40909</c:v>
                </c:pt>
                <c:pt idx="96">
                  <c:v>40940</c:v>
                </c:pt>
                <c:pt idx="97">
                  <c:v>40969</c:v>
                </c:pt>
                <c:pt idx="98">
                  <c:v>41000</c:v>
                </c:pt>
                <c:pt idx="99">
                  <c:v>41030</c:v>
                </c:pt>
                <c:pt idx="100">
                  <c:v>41061</c:v>
                </c:pt>
                <c:pt idx="101">
                  <c:v>41091</c:v>
                </c:pt>
                <c:pt idx="102">
                  <c:v>41122</c:v>
                </c:pt>
                <c:pt idx="103">
                  <c:v>41153</c:v>
                </c:pt>
                <c:pt idx="104">
                  <c:v>41183</c:v>
                </c:pt>
                <c:pt idx="105">
                  <c:v>41214</c:v>
                </c:pt>
                <c:pt idx="106">
                  <c:v>41244</c:v>
                </c:pt>
                <c:pt idx="107">
                  <c:v>41275</c:v>
                </c:pt>
                <c:pt idx="108">
                  <c:v>41306</c:v>
                </c:pt>
                <c:pt idx="109">
                  <c:v>41334</c:v>
                </c:pt>
                <c:pt idx="110">
                  <c:v>41365</c:v>
                </c:pt>
                <c:pt idx="111">
                  <c:v>41395</c:v>
                </c:pt>
                <c:pt idx="112">
                  <c:v>41426</c:v>
                </c:pt>
                <c:pt idx="113">
                  <c:v>41456</c:v>
                </c:pt>
                <c:pt idx="114">
                  <c:v>41487</c:v>
                </c:pt>
                <c:pt idx="115">
                  <c:v>41518</c:v>
                </c:pt>
                <c:pt idx="116">
                  <c:v>41548</c:v>
                </c:pt>
                <c:pt idx="117">
                  <c:v>41579</c:v>
                </c:pt>
                <c:pt idx="118">
                  <c:v>41609</c:v>
                </c:pt>
                <c:pt idx="119">
                  <c:v>41640</c:v>
                </c:pt>
                <c:pt idx="120">
                  <c:v>41671</c:v>
                </c:pt>
                <c:pt idx="121">
                  <c:v>41699</c:v>
                </c:pt>
                <c:pt idx="122">
                  <c:v>41730</c:v>
                </c:pt>
                <c:pt idx="123">
                  <c:v>41760</c:v>
                </c:pt>
                <c:pt idx="124">
                  <c:v>41791</c:v>
                </c:pt>
                <c:pt idx="125">
                  <c:v>41821</c:v>
                </c:pt>
                <c:pt idx="126">
                  <c:v>41852</c:v>
                </c:pt>
                <c:pt idx="127">
                  <c:v>41883</c:v>
                </c:pt>
                <c:pt idx="128">
                  <c:v>41913</c:v>
                </c:pt>
                <c:pt idx="129">
                  <c:v>41944</c:v>
                </c:pt>
                <c:pt idx="130">
                  <c:v>41974</c:v>
                </c:pt>
                <c:pt idx="131">
                  <c:v>42005</c:v>
                </c:pt>
                <c:pt idx="132">
                  <c:v>42036</c:v>
                </c:pt>
                <c:pt idx="133">
                  <c:v>42064</c:v>
                </c:pt>
                <c:pt idx="134">
                  <c:v>42095</c:v>
                </c:pt>
                <c:pt idx="135">
                  <c:v>42125</c:v>
                </c:pt>
                <c:pt idx="136">
                  <c:v>42156</c:v>
                </c:pt>
                <c:pt idx="137">
                  <c:v>42186</c:v>
                </c:pt>
                <c:pt idx="138">
                  <c:v>42217</c:v>
                </c:pt>
                <c:pt idx="139">
                  <c:v>42248</c:v>
                </c:pt>
                <c:pt idx="140">
                  <c:v>42278</c:v>
                </c:pt>
                <c:pt idx="141">
                  <c:v>42309</c:v>
                </c:pt>
                <c:pt idx="142">
                  <c:v>42339</c:v>
                </c:pt>
                <c:pt idx="143">
                  <c:v>42370</c:v>
                </c:pt>
                <c:pt idx="144">
                  <c:v>42401</c:v>
                </c:pt>
                <c:pt idx="145">
                  <c:v>42430</c:v>
                </c:pt>
                <c:pt idx="146">
                  <c:v>42461</c:v>
                </c:pt>
                <c:pt idx="147">
                  <c:v>42491</c:v>
                </c:pt>
                <c:pt idx="148">
                  <c:v>42522</c:v>
                </c:pt>
                <c:pt idx="149">
                  <c:v>42552</c:v>
                </c:pt>
                <c:pt idx="150">
                  <c:v>42583</c:v>
                </c:pt>
                <c:pt idx="151">
                  <c:v>42614</c:v>
                </c:pt>
                <c:pt idx="152">
                  <c:v>42644</c:v>
                </c:pt>
                <c:pt idx="153">
                  <c:v>42675</c:v>
                </c:pt>
                <c:pt idx="154">
                  <c:v>42705</c:v>
                </c:pt>
                <c:pt idx="155">
                  <c:v>42736</c:v>
                </c:pt>
                <c:pt idx="156">
                  <c:v>42767</c:v>
                </c:pt>
                <c:pt idx="157">
                  <c:v>42795</c:v>
                </c:pt>
                <c:pt idx="158">
                  <c:v>42826</c:v>
                </c:pt>
                <c:pt idx="159">
                  <c:v>42856</c:v>
                </c:pt>
                <c:pt idx="160">
                  <c:v>42887</c:v>
                </c:pt>
                <c:pt idx="161">
                  <c:v>42917</c:v>
                </c:pt>
                <c:pt idx="162">
                  <c:v>42948</c:v>
                </c:pt>
                <c:pt idx="163">
                  <c:v>42979</c:v>
                </c:pt>
                <c:pt idx="164">
                  <c:v>43009</c:v>
                </c:pt>
                <c:pt idx="165">
                  <c:v>43040</c:v>
                </c:pt>
                <c:pt idx="166">
                  <c:v>43070</c:v>
                </c:pt>
                <c:pt idx="167">
                  <c:v>43101</c:v>
                </c:pt>
                <c:pt idx="168">
                  <c:v>43132</c:v>
                </c:pt>
                <c:pt idx="169">
                  <c:v>43160</c:v>
                </c:pt>
                <c:pt idx="170">
                  <c:v>43191</c:v>
                </c:pt>
                <c:pt idx="171">
                  <c:v>43221</c:v>
                </c:pt>
                <c:pt idx="172">
                  <c:v>43252</c:v>
                </c:pt>
                <c:pt idx="173">
                  <c:v>43282</c:v>
                </c:pt>
                <c:pt idx="174">
                  <c:v>43313</c:v>
                </c:pt>
                <c:pt idx="175">
                  <c:v>43344</c:v>
                </c:pt>
                <c:pt idx="176">
                  <c:v>43374</c:v>
                </c:pt>
                <c:pt idx="177">
                  <c:v>43405</c:v>
                </c:pt>
                <c:pt idx="178">
                  <c:v>43435</c:v>
                </c:pt>
                <c:pt idx="179">
                  <c:v>43466</c:v>
                </c:pt>
                <c:pt idx="180">
                  <c:v>43497</c:v>
                </c:pt>
                <c:pt idx="181">
                  <c:v>43525</c:v>
                </c:pt>
                <c:pt idx="182">
                  <c:v>43556</c:v>
                </c:pt>
                <c:pt idx="183">
                  <c:v>43586</c:v>
                </c:pt>
                <c:pt idx="184">
                  <c:v>43617</c:v>
                </c:pt>
                <c:pt idx="185">
                  <c:v>43647</c:v>
                </c:pt>
                <c:pt idx="186">
                  <c:v>43678</c:v>
                </c:pt>
                <c:pt idx="187">
                  <c:v>43709</c:v>
                </c:pt>
                <c:pt idx="188">
                  <c:v>43739</c:v>
                </c:pt>
                <c:pt idx="189">
                  <c:v>43770</c:v>
                </c:pt>
                <c:pt idx="190">
                  <c:v>43800</c:v>
                </c:pt>
                <c:pt idx="191">
                  <c:v>43831</c:v>
                </c:pt>
                <c:pt idx="192">
                  <c:v>43862</c:v>
                </c:pt>
                <c:pt idx="193">
                  <c:v>43891</c:v>
                </c:pt>
                <c:pt idx="194">
                  <c:v>43922</c:v>
                </c:pt>
                <c:pt idx="195">
                  <c:v>43952</c:v>
                </c:pt>
                <c:pt idx="196">
                  <c:v>43983</c:v>
                </c:pt>
                <c:pt idx="197">
                  <c:v>44013</c:v>
                </c:pt>
                <c:pt idx="198">
                  <c:v>44044</c:v>
                </c:pt>
                <c:pt idx="199">
                  <c:v>44075</c:v>
                </c:pt>
                <c:pt idx="200">
                  <c:v>44105</c:v>
                </c:pt>
                <c:pt idx="201">
                  <c:v>44136</c:v>
                </c:pt>
                <c:pt idx="202">
                  <c:v>44166</c:v>
                </c:pt>
                <c:pt idx="203">
                  <c:v>44197</c:v>
                </c:pt>
                <c:pt idx="204">
                  <c:v>44228</c:v>
                </c:pt>
                <c:pt idx="205">
                  <c:v>44256</c:v>
                </c:pt>
                <c:pt idx="206">
                  <c:v>44287</c:v>
                </c:pt>
                <c:pt idx="207">
                  <c:v>44317</c:v>
                </c:pt>
                <c:pt idx="208">
                  <c:v>44348</c:v>
                </c:pt>
                <c:pt idx="209">
                  <c:v>44378</c:v>
                </c:pt>
                <c:pt idx="210">
                  <c:v>44409</c:v>
                </c:pt>
                <c:pt idx="211">
                  <c:v>44440</c:v>
                </c:pt>
                <c:pt idx="212">
                  <c:v>44470</c:v>
                </c:pt>
                <c:pt idx="213">
                  <c:v>44501</c:v>
                </c:pt>
                <c:pt idx="214">
                  <c:v>44531</c:v>
                </c:pt>
                <c:pt idx="215">
                  <c:v>44562</c:v>
                </c:pt>
                <c:pt idx="216">
                  <c:v>44593</c:v>
                </c:pt>
                <c:pt idx="217">
                  <c:v>44621</c:v>
                </c:pt>
                <c:pt idx="218">
                  <c:v>44652</c:v>
                </c:pt>
                <c:pt idx="219">
                  <c:v>44682</c:v>
                </c:pt>
                <c:pt idx="220">
                  <c:v>44713</c:v>
                </c:pt>
                <c:pt idx="221">
                  <c:v>44743</c:v>
                </c:pt>
                <c:pt idx="222">
                  <c:v>44774</c:v>
                </c:pt>
                <c:pt idx="223">
                  <c:v>44805</c:v>
                </c:pt>
                <c:pt idx="224">
                  <c:v>44835</c:v>
                </c:pt>
                <c:pt idx="225">
                  <c:v>44866</c:v>
                </c:pt>
                <c:pt idx="226">
                  <c:v>44896</c:v>
                </c:pt>
                <c:pt idx="227">
                  <c:v>44927</c:v>
                </c:pt>
                <c:pt idx="228">
                  <c:v>44958</c:v>
                </c:pt>
                <c:pt idx="229">
                  <c:v>44986</c:v>
                </c:pt>
                <c:pt idx="230">
                  <c:v>45017</c:v>
                </c:pt>
                <c:pt idx="231">
                  <c:v>45047</c:v>
                </c:pt>
                <c:pt idx="232">
                  <c:v>45078</c:v>
                </c:pt>
                <c:pt idx="233">
                  <c:v>45108</c:v>
                </c:pt>
                <c:pt idx="234">
                  <c:v>45139</c:v>
                </c:pt>
                <c:pt idx="235">
                  <c:v>45170</c:v>
                </c:pt>
                <c:pt idx="236">
                  <c:v>45200</c:v>
                </c:pt>
                <c:pt idx="237">
                  <c:v>45231</c:v>
                </c:pt>
                <c:pt idx="238">
                  <c:v>45261</c:v>
                </c:pt>
                <c:pt idx="239">
                  <c:v>45292</c:v>
                </c:pt>
                <c:pt idx="240">
                  <c:v>45323</c:v>
                </c:pt>
              </c:numCache>
            </c:numRef>
          </c:cat>
          <c:val>
            <c:numRef>
              <c:f>CPI!$B$2:$B$242</c:f>
              <c:numCache>
                <c:formatCode>0.00%</c:formatCode>
                <c:ptCount val="241"/>
                <c:pt idx="0">
                  <c:v>1.7000000000000001E-2</c:v>
                </c:pt>
                <c:pt idx="1">
                  <c:v>1.7000000000000001E-2</c:v>
                </c:pt>
                <c:pt idx="2">
                  <c:v>2.3E-2</c:v>
                </c:pt>
                <c:pt idx="3">
                  <c:v>3.1E-2</c:v>
                </c:pt>
                <c:pt idx="4">
                  <c:v>3.3000000000000002E-2</c:v>
                </c:pt>
                <c:pt idx="5">
                  <c:v>0.03</c:v>
                </c:pt>
                <c:pt idx="6">
                  <c:v>2.7E-2</c:v>
                </c:pt>
                <c:pt idx="7">
                  <c:v>2.5000000000000001E-2</c:v>
                </c:pt>
                <c:pt idx="8">
                  <c:v>3.2000000000000001E-2</c:v>
                </c:pt>
                <c:pt idx="9">
                  <c:v>3.5000000000000003E-2</c:v>
                </c:pt>
                <c:pt idx="10">
                  <c:v>3.3000000000000002E-2</c:v>
                </c:pt>
                <c:pt idx="11">
                  <c:v>0.03</c:v>
                </c:pt>
                <c:pt idx="12">
                  <c:v>0.03</c:v>
                </c:pt>
                <c:pt idx="13">
                  <c:v>3.1E-2</c:v>
                </c:pt>
                <c:pt idx="14">
                  <c:v>3.5000000000000003E-2</c:v>
                </c:pt>
                <c:pt idx="15">
                  <c:v>2.8000000000000001E-2</c:v>
                </c:pt>
                <c:pt idx="16">
                  <c:v>2.5000000000000001E-2</c:v>
                </c:pt>
                <c:pt idx="17">
                  <c:v>3.2000000000000001E-2</c:v>
                </c:pt>
                <c:pt idx="18">
                  <c:v>3.5999999999999997E-2</c:v>
                </c:pt>
                <c:pt idx="19">
                  <c:v>4.7E-2</c:v>
                </c:pt>
                <c:pt idx="20">
                  <c:v>4.2999999999999997E-2</c:v>
                </c:pt>
                <c:pt idx="21">
                  <c:v>3.5000000000000003E-2</c:v>
                </c:pt>
                <c:pt idx="22">
                  <c:v>3.4000000000000002E-2</c:v>
                </c:pt>
                <c:pt idx="23">
                  <c:v>0.04</c:v>
                </c:pt>
                <c:pt idx="24">
                  <c:v>3.5999999999999997E-2</c:v>
                </c:pt>
                <c:pt idx="25">
                  <c:v>3.4000000000000002E-2</c:v>
                </c:pt>
                <c:pt idx="26">
                  <c:v>3.5000000000000003E-2</c:v>
                </c:pt>
                <c:pt idx="27">
                  <c:v>4.2000000000000003E-2</c:v>
                </c:pt>
                <c:pt idx="28">
                  <c:v>4.2999999999999997E-2</c:v>
                </c:pt>
                <c:pt idx="29">
                  <c:v>4.1000000000000002E-2</c:v>
                </c:pt>
                <c:pt idx="30">
                  <c:v>3.7999999999999999E-2</c:v>
                </c:pt>
                <c:pt idx="31">
                  <c:v>2.1000000000000001E-2</c:v>
                </c:pt>
                <c:pt idx="32">
                  <c:v>1.2999999999999999E-2</c:v>
                </c:pt>
                <c:pt idx="33">
                  <c:v>0.02</c:v>
                </c:pt>
                <c:pt idx="34">
                  <c:v>2.5000000000000001E-2</c:v>
                </c:pt>
                <c:pt idx="35">
                  <c:v>2.1000000000000001E-2</c:v>
                </c:pt>
                <c:pt idx="36">
                  <c:v>2.4E-2</c:v>
                </c:pt>
                <c:pt idx="37">
                  <c:v>2.8000000000000001E-2</c:v>
                </c:pt>
                <c:pt idx="38">
                  <c:v>2.5999999999999999E-2</c:v>
                </c:pt>
                <c:pt idx="39">
                  <c:v>2.7E-2</c:v>
                </c:pt>
                <c:pt idx="40">
                  <c:v>2.7E-2</c:v>
                </c:pt>
                <c:pt idx="41">
                  <c:v>2.4E-2</c:v>
                </c:pt>
                <c:pt idx="42">
                  <c:v>0.02</c:v>
                </c:pt>
                <c:pt idx="43">
                  <c:v>2.8000000000000001E-2</c:v>
                </c:pt>
                <c:pt idx="44">
                  <c:v>3.5000000000000003E-2</c:v>
                </c:pt>
                <c:pt idx="45">
                  <c:v>4.2999999999999997E-2</c:v>
                </c:pt>
                <c:pt idx="46">
                  <c:v>4.1000000000000002E-2</c:v>
                </c:pt>
                <c:pt idx="47">
                  <c:v>4.2999999999999997E-2</c:v>
                </c:pt>
                <c:pt idx="48">
                  <c:v>0.04</c:v>
                </c:pt>
                <c:pt idx="49">
                  <c:v>0.04</c:v>
                </c:pt>
                <c:pt idx="50">
                  <c:v>3.9E-2</c:v>
                </c:pt>
                <c:pt idx="51">
                  <c:v>4.2000000000000003E-2</c:v>
                </c:pt>
                <c:pt idx="52">
                  <c:v>0.05</c:v>
                </c:pt>
                <c:pt idx="53">
                  <c:v>5.6000000000000001E-2</c:v>
                </c:pt>
                <c:pt idx="54">
                  <c:v>5.3999999999999999E-2</c:v>
                </c:pt>
                <c:pt idx="55">
                  <c:v>4.9000000000000002E-2</c:v>
                </c:pt>
                <c:pt idx="56">
                  <c:v>3.6999999999999998E-2</c:v>
                </c:pt>
                <c:pt idx="57">
                  <c:v>1.0999999999999999E-2</c:v>
                </c:pt>
                <c:pt idx="58">
                  <c:v>1E-3</c:v>
                </c:pt>
                <c:pt idx="59">
                  <c:v>0</c:v>
                </c:pt>
                <c:pt idx="60">
                  <c:v>2E-3</c:v>
                </c:pt>
                <c:pt idx="61">
                  <c:v>-4.0000000000000001E-3</c:v>
                </c:pt>
                <c:pt idx="62">
                  <c:v>-7.0000000000000001E-3</c:v>
                </c:pt>
                <c:pt idx="63">
                  <c:v>-1.2999999999999999E-2</c:v>
                </c:pt>
                <c:pt idx="64">
                  <c:v>-1.4E-2</c:v>
                </c:pt>
                <c:pt idx="65">
                  <c:v>-2.1000000000000001E-2</c:v>
                </c:pt>
                <c:pt idx="66">
                  <c:v>-1.4999999999999999E-2</c:v>
                </c:pt>
                <c:pt idx="67">
                  <c:v>-1.2999999999999999E-2</c:v>
                </c:pt>
                <c:pt idx="68">
                  <c:v>-2E-3</c:v>
                </c:pt>
                <c:pt idx="69">
                  <c:v>1.7999999999999999E-2</c:v>
                </c:pt>
                <c:pt idx="70">
                  <c:v>2.7E-2</c:v>
                </c:pt>
                <c:pt idx="71">
                  <c:v>2.5999999999999999E-2</c:v>
                </c:pt>
                <c:pt idx="72">
                  <c:v>2.1000000000000001E-2</c:v>
                </c:pt>
                <c:pt idx="73">
                  <c:v>2.3E-2</c:v>
                </c:pt>
                <c:pt idx="74">
                  <c:v>2.1999999999999999E-2</c:v>
                </c:pt>
                <c:pt idx="75">
                  <c:v>0.02</c:v>
                </c:pt>
                <c:pt idx="76">
                  <c:v>1.0999999999999999E-2</c:v>
                </c:pt>
                <c:pt idx="77">
                  <c:v>1.2E-2</c:v>
                </c:pt>
                <c:pt idx="78">
                  <c:v>1.0999999999999999E-2</c:v>
                </c:pt>
                <c:pt idx="79">
                  <c:v>1.0999999999999999E-2</c:v>
                </c:pt>
                <c:pt idx="80">
                  <c:v>1.2E-2</c:v>
                </c:pt>
                <c:pt idx="81">
                  <c:v>1.0999999999999999E-2</c:v>
                </c:pt>
                <c:pt idx="82">
                  <c:v>1.4999999999999999E-2</c:v>
                </c:pt>
                <c:pt idx="83">
                  <c:v>1.6E-2</c:v>
                </c:pt>
                <c:pt idx="84">
                  <c:v>2.1000000000000001E-2</c:v>
                </c:pt>
                <c:pt idx="85">
                  <c:v>2.7E-2</c:v>
                </c:pt>
                <c:pt idx="86">
                  <c:v>3.2000000000000001E-2</c:v>
                </c:pt>
                <c:pt idx="87">
                  <c:v>3.5999999999999997E-2</c:v>
                </c:pt>
                <c:pt idx="88">
                  <c:v>3.5999999999999997E-2</c:v>
                </c:pt>
                <c:pt idx="89">
                  <c:v>3.5999999999999997E-2</c:v>
                </c:pt>
                <c:pt idx="90">
                  <c:v>3.7999999999999999E-2</c:v>
                </c:pt>
                <c:pt idx="91">
                  <c:v>3.9E-2</c:v>
                </c:pt>
                <c:pt idx="92">
                  <c:v>3.5000000000000003E-2</c:v>
                </c:pt>
                <c:pt idx="93">
                  <c:v>3.4000000000000002E-2</c:v>
                </c:pt>
                <c:pt idx="94">
                  <c:v>0.03</c:v>
                </c:pt>
                <c:pt idx="95">
                  <c:v>2.9000000000000001E-2</c:v>
                </c:pt>
                <c:pt idx="96">
                  <c:v>2.9000000000000001E-2</c:v>
                </c:pt>
                <c:pt idx="97">
                  <c:v>2.7E-2</c:v>
                </c:pt>
                <c:pt idx="98">
                  <c:v>2.3E-2</c:v>
                </c:pt>
                <c:pt idx="99">
                  <c:v>1.7000000000000001E-2</c:v>
                </c:pt>
                <c:pt idx="100">
                  <c:v>1.7000000000000001E-2</c:v>
                </c:pt>
                <c:pt idx="101">
                  <c:v>1.4E-2</c:v>
                </c:pt>
                <c:pt idx="102">
                  <c:v>1.7000000000000001E-2</c:v>
                </c:pt>
                <c:pt idx="103">
                  <c:v>0.02</c:v>
                </c:pt>
                <c:pt idx="104">
                  <c:v>2.1999999999999999E-2</c:v>
                </c:pt>
                <c:pt idx="105">
                  <c:v>1.7999999999999999E-2</c:v>
                </c:pt>
                <c:pt idx="106">
                  <c:v>1.7000000000000001E-2</c:v>
                </c:pt>
                <c:pt idx="107">
                  <c:v>1.6E-2</c:v>
                </c:pt>
                <c:pt idx="108">
                  <c:v>0.02</c:v>
                </c:pt>
                <c:pt idx="109">
                  <c:v>1.4999999999999999E-2</c:v>
                </c:pt>
                <c:pt idx="110">
                  <c:v>1.0999999999999999E-2</c:v>
                </c:pt>
                <c:pt idx="111">
                  <c:v>1.4E-2</c:v>
                </c:pt>
                <c:pt idx="112">
                  <c:v>1.7999999999999999E-2</c:v>
                </c:pt>
                <c:pt idx="113">
                  <c:v>0.02</c:v>
                </c:pt>
                <c:pt idx="114">
                  <c:v>1.4999999999999999E-2</c:v>
                </c:pt>
                <c:pt idx="115">
                  <c:v>1.2E-2</c:v>
                </c:pt>
                <c:pt idx="116">
                  <c:v>0.01</c:v>
                </c:pt>
                <c:pt idx="117">
                  <c:v>1.2E-2</c:v>
                </c:pt>
                <c:pt idx="118">
                  <c:v>1.4999999999999999E-2</c:v>
                </c:pt>
                <c:pt idx="119">
                  <c:v>1.6E-2</c:v>
                </c:pt>
                <c:pt idx="120">
                  <c:v>1.0999999999999999E-2</c:v>
                </c:pt>
                <c:pt idx="121">
                  <c:v>1.4999999999999999E-2</c:v>
                </c:pt>
                <c:pt idx="122">
                  <c:v>0.02</c:v>
                </c:pt>
                <c:pt idx="123">
                  <c:v>2.1000000000000001E-2</c:v>
                </c:pt>
                <c:pt idx="124">
                  <c:v>2.1000000000000001E-2</c:v>
                </c:pt>
                <c:pt idx="125">
                  <c:v>0.02</c:v>
                </c:pt>
                <c:pt idx="126">
                  <c:v>1.7000000000000001E-2</c:v>
                </c:pt>
                <c:pt idx="127">
                  <c:v>1.7000000000000001E-2</c:v>
                </c:pt>
                <c:pt idx="128">
                  <c:v>1.7000000000000001E-2</c:v>
                </c:pt>
                <c:pt idx="129">
                  <c:v>1.2999999999999999E-2</c:v>
                </c:pt>
                <c:pt idx="130">
                  <c:v>8.0000000000000002E-3</c:v>
                </c:pt>
                <c:pt idx="131">
                  <c:v>-1E-3</c:v>
                </c:pt>
                <c:pt idx="132">
                  <c:v>0</c:v>
                </c:pt>
                <c:pt idx="133">
                  <c:v>-1E-3</c:v>
                </c:pt>
                <c:pt idx="134">
                  <c:v>-2E-3</c:v>
                </c:pt>
                <c:pt idx="135">
                  <c:v>0</c:v>
                </c:pt>
                <c:pt idx="136">
                  <c:v>1E-3</c:v>
                </c:pt>
                <c:pt idx="137">
                  <c:v>2E-3</c:v>
                </c:pt>
                <c:pt idx="138">
                  <c:v>2E-3</c:v>
                </c:pt>
                <c:pt idx="139">
                  <c:v>0</c:v>
                </c:pt>
                <c:pt idx="140">
                  <c:v>2E-3</c:v>
                </c:pt>
                <c:pt idx="141">
                  <c:v>5.0000000000000001E-3</c:v>
                </c:pt>
                <c:pt idx="142">
                  <c:v>7.0000000000000001E-3</c:v>
                </c:pt>
                <c:pt idx="143">
                  <c:v>1.4E-2</c:v>
                </c:pt>
                <c:pt idx="144">
                  <c:v>0.01</c:v>
                </c:pt>
                <c:pt idx="145">
                  <c:v>8.9999999999999993E-3</c:v>
                </c:pt>
                <c:pt idx="146">
                  <c:v>1.0999999999999999E-2</c:v>
                </c:pt>
                <c:pt idx="147">
                  <c:v>0.01</c:v>
                </c:pt>
                <c:pt idx="148">
                  <c:v>0.01</c:v>
                </c:pt>
                <c:pt idx="149">
                  <c:v>8.0000000000000002E-3</c:v>
                </c:pt>
                <c:pt idx="150">
                  <c:v>1.0999999999999999E-2</c:v>
                </c:pt>
                <c:pt idx="151">
                  <c:v>1.4999999999999999E-2</c:v>
                </c:pt>
                <c:pt idx="152">
                  <c:v>1.6E-2</c:v>
                </c:pt>
                <c:pt idx="153">
                  <c:v>1.7000000000000001E-2</c:v>
                </c:pt>
                <c:pt idx="154">
                  <c:v>2.1000000000000001E-2</c:v>
                </c:pt>
                <c:pt idx="155">
                  <c:v>2.5000000000000001E-2</c:v>
                </c:pt>
                <c:pt idx="156">
                  <c:v>2.7E-2</c:v>
                </c:pt>
                <c:pt idx="157">
                  <c:v>2.4E-2</c:v>
                </c:pt>
                <c:pt idx="158">
                  <c:v>2.1999999999999999E-2</c:v>
                </c:pt>
                <c:pt idx="159">
                  <c:v>1.9E-2</c:v>
                </c:pt>
                <c:pt idx="160">
                  <c:v>1.6E-2</c:v>
                </c:pt>
                <c:pt idx="161">
                  <c:v>1.7000000000000001E-2</c:v>
                </c:pt>
                <c:pt idx="162">
                  <c:v>1.9E-2</c:v>
                </c:pt>
                <c:pt idx="163">
                  <c:v>2.1999999999999999E-2</c:v>
                </c:pt>
                <c:pt idx="164">
                  <c:v>0.02</c:v>
                </c:pt>
                <c:pt idx="165">
                  <c:v>2.1999999999999999E-2</c:v>
                </c:pt>
                <c:pt idx="166">
                  <c:v>2.1000000000000001E-2</c:v>
                </c:pt>
                <c:pt idx="167">
                  <c:v>2.1000000000000001E-2</c:v>
                </c:pt>
                <c:pt idx="168">
                  <c:v>2.1999999999999999E-2</c:v>
                </c:pt>
                <c:pt idx="169">
                  <c:v>2.4E-2</c:v>
                </c:pt>
                <c:pt idx="170">
                  <c:v>2.5000000000000001E-2</c:v>
                </c:pt>
                <c:pt idx="171">
                  <c:v>2.8000000000000001E-2</c:v>
                </c:pt>
                <c:pt idx="172">
                  <c:v>2.9000000000000001E-2</c:v>
                </c:pt>
                <c:pt idx="173">
                  <c:v>2.9000000000000001E-2</c:v>
                </c:pt>
                <c:pt idx="174">
                  <c:v>2.7E-2</c:v>
                </c:pt>
                <c:pt idx="175">
                  <c:v>2.3E-2</c:v>
                </c:pt>
                <c:pt idx="176">
                  <c:v>2.5000000000000001E-2</c:v>
                </c:pt>
                <c:pt idx="177">
                  <c:v>2.1999999999999999E-2</c:v>
                </c:pt>
                <c:pt idx="178">
                  <c:v>1.9E-2</c:v>
                </c:pt>
                <c:pt idx="179">
                  <c:v>1.6E-2</c:v>
                </c:pt>
                <c:pt idx="180">
                  <c:v>1.4999999999999999E-2</c:v>
                </c:pt>
                <c:pt idx="181">
                  <c:v>1.9E-2</c:v>
                </c:pt>
                <c:pt idx="182">
                  <c:v>0.02</c:v>
                </c:pt>
                <c:pt idx="183">
                  <c:v>1.7999999999999999E-2</c:v>
                </c:pt>
                <c:pt idx="184">
                  <c:v>1.6E-2</c:v>
                </c:pt>
                <c:pt idx="185">
                  <c:v>1.7999999999999999E-2</c:v>
                </c:pt>
                <c:pt idx="186">
                  <c:v>1.7000000000000001E-2</c:v>
                </c:pt>
                <c:pt idx="187">
                  <c:v>1.7000000000000001E-2</c:v>
                </c:pt>
                <c:pt idx="188">
                  <c:v>1.7999999999999999E-2</c:v>
                </c:pt>
                <c:pt idx="189">
                  <c:v>2.1000000000000001E-2</c:v>
                </c:pt>
                <c:pt idx="190">
                  <c:v>2.3E-2</c:v>
                </c:pt>
                <c:pt idx="191">
                  <c:v>2.5000000000000001E-2</c:v>
                </c:pt>
                <c:pt idx="192">
                  <c:v>2.3E-2</c:v>
                </c:pt>
                <c:pt idx="193">
                  <c:v>1.4999999999999999E-2</c:v>
                </c:pt>
                <c:pt idx="194">
                  <c:v>3.0000000000000001E-3</c:v>
                </c:pt>
                <c:pt idx="195">
                  <c:v>1E-3</c:v>
                </c:pt>
                <c:pt idx="196">
                  <c:v>6.0000000000000001E-3</c:v>
                </c:pt>
                <c:pt idx="197">
                  <c:v>0.01</c:v>
                </c:pt>
                <c:pt idx="198">
                  <c:v>1.2999999999999999E-2</c:v>
                </c:pt>
                <c:pt idx="199">
                  <c:v>1.4E-2</c:v>
                </c:pt>
                <c:pt idx="200">
                  <c:v>1.2E-2</c:v>
                </c:pt>
                <c:pt idx="201">
                  <c:v>1.2E-2</c:v>
                </c:pt>
                <c:pt idx="202">
                  <c:v>1.4E-2</c:v>
                </c:pt>
                <c:pt idx="203">
                  <c:v>1.4E-2</c:v>
                </c:pt>
                <c:pt idx="204">
                  <c:v>1.7000000000000001E-2</c:v>
                </c:pt>
                <c:pt idx="205">
                  <c:v>2.5999999999999999E-2</c:v>
                </c:pt>
                <c:pt idx="206">
                  <c:v>4.2000000000000003E-2</c:v>
                </c:pt>
                <c:pt idx="207">
                  <c:v>0.05</c:v>
                </c:pt>
                <c:pt idx="208">
                  <c:v>5.3999999999999999E-2</c:v>
                </c:pt>
                <c:pt idx="209">
                  <c:v>5.3999999999999999E-2</c:v>
                </c:pt>
                <c:pt idx="210">
                  <c:v>5.2999999999999999E-2</c:v>
                </c:pt>
                <c:pt idx="211">
                  <c:v>5.3999999999999999E-2</c:v>
                </c:pt>
                <c:pt idx="212">
                  <c:v>6.2E-2</c:v>
                </c:pt>
                <c:pt idx="213">
                  <c:v>6.8000000000000005E-2</c:v>
                </c:pt>
                <c:pt idx="214">
                  <c:v>7.0000000000000007E-2</c:v>
                </c:pt>
                <c:pt idx="215">
                  <c:v>7.4999999999999997E-2</c:v>
                </c:pt>
                <c:pt idx="216">
                  <c:v>7.9000000000000001E-2</c:v>
                </c:pt>
                <c:pt idx="217">
                  <c:v>8.5000000000000006E-2</c:v>
                </c:pt>
                <c:pt idx="218">
                  <c:v>8.3000000000000004E-2</c:v>
                </c:pt>
                <c:pt idx="219">
                  <c:v>8.5999999999999993E-2</c:v>
                </c:pt>
                <c:pt idx="220">
                  <c:v>9.0999999999999998E-2</c:v>
                </c:pt>
                <c:pt idx="221">
                  <c:v>8.5000000000000006E-2</c:v>
                </c:pt>
                <c:pt idx="222">
                  <c:v>8.3000000000000004E-2</c:v>
                </c:pt>
                <c:pt idx="223">
                  <c:v>8.2000000000000003E-2</c:v>
                </c:pt>
                <c:pt idx="224">
                  <c:v>7.6999999999999999E-2</c:v>
                </c:pt>
                <c:pt idx="225">
                  <c:v>7.0999999999999994E-2</c:v>
                </c:pt>
                <c:pt idx="226">
                  <c:v>6.5000000000000002E-2</c:v>
                </c:pt>
                <c:pt idx="227">
                  <c:v>6.4000000000000001E-2</c:v>
                </c:pt>
                <c:pt idx="228">
                  <c:v>0.06</c:v>
                </c:pt>
                <c:pt idx="229">
                  <c:v>0.05</c:v>
                </c:pt>
                <c:pt idx="230">
                  <c:v>4.9000000000000002E-2</c:v>
                </c:pt>
                <c:pt idx="231">
                  <c:v>0.04</c:v>
                </c:pt>
                <c:pt idx="232">
                  <c:v>0.03</c:v>
                </c:pt>
                <c:pt idx="233">
                  <c:v>3.2000000000000001E-2</c:v>
                </c:pt>
                <c:pt idx="234">
                  <c:v>3.6999999999999998E-2</c:v>
                </c:pt>
                <c:pt idx="235">
                  <c:v>3.6999999999999998E-2</c:v>
                </c:pt>
                <c:pt idx="236">
                  <c:v>3.2000000000000001E-2</c:v>
                </c:pt>
                <c:pt idx="237">
                  <c:v>3.1E-2</c:v>
                </c:pt>
                <c:pt idx="238">
                  <c:v>3.4000000000000002E-2</c:v>
                </c:pt>
                <c:pt idx="239">
                  <c:v>3.1E-2</c:v>
                </c:pt>
                <c:pt idx="240">
                  <c:v>3.2000000000000001E-2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ED-43C8-8FDA-0D7828132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8066336"/>
        <c:axId val="1288057696"/>
      </c:lineChart>
      <c:dateAx>
        <c:axId val="1288066336"/>
        <c:scaling>
          <c:orientation val="minMax"/>
          <c:min val="43497"/>
        </c:scaling>
        <c:delete val="0"/>
        <c:axPos val="b"/>
        <c:numFmt formatCode="mmm\ yyyy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288057696"/>
        <c:crosses val="autoZero"/>
        <c:auto val="1"/>
        <c:lblOffset val="100"/>
        <c:baseTimeUnit val="months"/>
        <c:majorUnit val="1"/>
        <c:majorTimeUnit val="years"/>
      </c:dateAx>
      <c:valAx>
        <c:axId val="128805769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288066336"/>
        <c:crosses val="autoZero"/>
        <c:crossBetween val="between"/>
      </c:valAx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+mj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0" i="0" u="none" strike="noStrike" kern="1200" spc="0" baseline="0" dirty="0">
                <a:solidFill>
                  <a:schemeClr val="tx1"/>
                </a:solidFill>
              </a:rPr>
              <a:t>Chart Title</a:t>
            </a:r>
          </a:p>
        </c:rich>
      </c:tx>
      <c:layout>
        <c:manualLayout>
          <c:xMode val="edge"/>
          <c:yMode val="edge"/>
          <c:x val="0.35052427389254803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5855359710279836E-2"/>
          <c:y val="9.5936213991769534E-2"/>
          <c:w val="0.8810126232200437"/>
          <c:h val="0.810451297754447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'Employ monthly change'!$C$98:$C$136</c:f>
              <c:numCache>
                <c:formatCode>m/d/yyyy</c:formatCode>
                <c:ptCount val="39"/>
                <c:pt idx="0">
                  <c:v>44227</c:v>
                </c:pt>
                <c:pt idx="1">
                  <c:v>44255</c:v>
                </c:pt>
                <c:pt idx="2">
                  <c:v>44286</c:v>
                </c:pt>
                <c:pt idx="3">
                  <c:v>44316</c:v>
                </c:pt>
                <c:pt idx="4">
                  <c:v>44347</c:v>
                </c:pt>
                <c:pt idx="5">
                  <c:v>44377</c:v>
                </c:pt>
                <c:pt idx="6">
                  <c:v>44408</c:v>
                </c:pt>
                <c:pt idx="7">
                  <c:v>44439</c:v>
                </c:pt>
                <c:pt idx="8">
                  <c:v>44469</c:v>
                </c:pt>
                <c:pt idx="9">
                  <c:v>44500</c:v>
                </c:pt>
                <c:pt idx="10">
                  <c:v>44530</c:v>
                </c:pt>
                <c:pt idx="11">
                  <c:v>44561</c:v>
                </c:pt>
                <c:pt idx="12">
                  <c:v>44592</c:v>
                </c:pt>
                <c:pt idx="13">
                  <c:v>44620</c:v>
                </c:pt>
                <c:pt idx="14">
                  <c:v>44651</c:v>
                </c:pt>
                <c:pt idx="15">
                  <c:v>44681</c:v>
                </c:pt>
                <c:pt idx="16">
                  <c:v>44712</c:v>
                </c:pt>
                <c:pt idx="17">
                  <c:v>44742</c:v>
                </c:pt>
                <c:pt idx="18">
                  <c:v>44773</c:v>
                </c:pt>
                <c:pt idx="19">
                  <c:v>44804</c:v>
                </c:pt>
                <c:pt idx="20">
                  <c:v>44834</c:v>
                </c:pt>
                <c:pt idx="21">
                  <c:v>44865</c:v>
                </c:pt>
                <c:pt idx="22">
                  <c:v>44895</c:v>
                </c:pt>
                <c:pt idx="23">
                  <c:v>44926</c:v>
                </c:pt>
                <c:pt idx="24">
                  <c:v>44957</c:v>
                </c:pt>
                <c:pt idx="25">
                  <c:v>44985</c:v>
                </c:pt>
                <c:pt idx="26">
                  <c:v>45016</c:v>
                </c:pt>
                <c:pt idx="27">
                  <c:v>45046</c:v>
                </c:pt>
                <c:pt idx="28">
                  <c:v>45077</c:v>
                </c:pt>
                <c:pt idx="29">
                  <c:v>45107</c:v>
                </c:pt>
                <c:pt idx="30">
                  <c:v>45138</c:v>
                </c:pt>
                <c:pt idx="31">
                  <c:v>45169</c:v>
                </c:pt>
                <c:pt idx="32">
                  <c:v>45199</c:v>
                </c:pt>
                <c:pt idx="33">
                  <c:v>45230</c:v>
                </c:pt>
                <c:pt idx="34">
                  <c:v>45260</c:v>
                </c:pt>
                <c:pt idx="35">
                  <c:v>45291</c:v>
                </c:pt>
                <c:pt idx="36">
                  <c:v>45322</c:v>
                </c:pt>
                <c:pt idx="37">
                  <c:v>45351</c:v>
                </c:pt>
                <c:pt idx="38">
                  <c:v>45382</c:v>
                </c:pt>
              </c:numCache>
            </c:numRef>
          </c:cat>
          <c:val>
            <c:numRef>
              <c:f>'Employ monthly change'!$D$98:$D$136</c:f>
              <c:numCache>
                <c:formatCode>#0</c:formatCode>
                <c:ptCount val="39"/>
                <c:pt idx="0">
                  <c:v>398</c:v>
                </c:pt>
                <c:pt idx="1">
                  <c:v>527</c:v>
                </c:pt>
                <c:pt idx="2">
                  <c:v>831</c:v>
                </c:pt>
                <c:pt idx="3">
                  <c:v>319</c:v>
                </c:pt>
                <c:pt idx="4">
                  <c:v>451</c:v>
                </c:pt>
                <c:pt idx="5">
                  <c:v>778</c:v>
                </c:pt>
                <c:pt idx="6">
                  <c:v>939</c:v>
                </c:pt>
                <c:pt idx="7">
                  <c:v>465</c:v>
                </c:pt>
                <c:pt idx="8">
                  <c:v>480</c:v>
                </c:pt>
                <c:pt idx="9">
                  <c:v>860</c:v>
                </c:pt>
                <c:pt idx="10">
                  <c:v>631</c:v>
                </c:pt>
                <c:pt idx="11">
                  <c:v>566</c:v>
                </c:pt>
                <c:pt idx="12">
                  <c:v>251</c:v>
                </c:pt>
                <c:pt idx="13">
                  <c:v>862</c:v>
                </c:pt>
                <c:pt idx="14">
                  <c:v>494</c:v>
                </c:pt>
                <c:pt idx="15">
                  <c:v>272</c:v>
                </c:pt>
                <c:pt idx="16">
                  <c:v>286</c:v>
                </c:pt>
                <c:pt idx="17">
                  <c:v>420</c:v>
                </c:pt>
                <c:pt idx="18">
                  <c:v>690</c:v>
                </c:pt>
                <c:pt idx="19">
                  <c:v>243</c:v>
                </c:pt>
                <c:pt idx="20">
                  <c:v>255</c:v>
                </c:pt>
                <c:pt idx="21">
                  <c:v>361</c:v>
                </c:pt>
                <c:pt idx="22">
                  <c:v>258</c:v>
                </c:pt>
                <c:pt idx="23">
                  <c:v>136</c:v>
                </c:pt>
                <c:pt idx="24">
                  <c:v>482</c:v>
                </c:pt>
                <c:pt idx="25">
                  <c:v>287</c:v>
                </c:pt>
                <c:pt idx="26">
                  <c:v>146</c:v>
                </c:pt>
                <c:pt idx="27">
                  <c:v>278</c:v>
                </c:pt>
                <c:pt idx="28">
                  <c:v>303</c:v>
                </c:pt>
                <c:pt idx="29">
                  <c:v>240</c:v>
                </c:pt>
                <c:pt idx="30">
                  <c:v>184</c:v>
                </c:pt>
                <c:pt idx="31">
                  <c:v>210</c:v>
                </c:pt>
                <c:pt idx="32">
                  <c:v>246</c:v>
                </c:pt>
                <c:pt idx="33">
                  <c:v>165</c:v>
                </c:pt>
                <c:pt idx="34">
                  <c:v>182</c:v>
                </c:pt>
                <c:pt idx="35">
                  <c:v>290</c:v>
                </c:pt>
                <c:pt idx="36">
                  <c:v>256</c:v>
                </c:pt>
                <c:pt idx="37" formatCode="General">
                  <c:v>270</c:v>
                </c:pt>
                <c:pt idx="38" formatCode="General">
                  <c:v>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00-4505-9EB6-83559CDD9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434008400"/>
        <c:axId val="434024240"/>
      </c:barChart>
      <c:dateAx>
        <c:axId val="434008400"/>
        <c:scaling>
          <c:orientation val="minMax"/>
          <c:min val="44927"/>
        </c:scaling>
        <c:delete val="0"/>
        <c:axPos val="b"/>
        <c:numFmt formatCode="[$-409]mmm\ yy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34024240"/>
        <c:crosses val="autoZero"/>
        <c:auto val="1"/>
        <c:lblOffset val="100"/>
        <c:baseTimeUnit val="months"/>
        <c:majorUnit val="2"/>
        <c:majorTimeUnit val="months"/>
      </c:dateAx>
      <c:valAx>
        <c:axId val="434024240"/>
        <c:scaling>
          <c:orientation val="minMax"/>
          <c:max val="6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1000" dirty="0">
                    <a:solidFill>
                      <a:schemeClr val="tx1"/>
                    </a:solidFill>
                    <a:latin typeface="+mj-lt"/>
                  </a:rPr>
                  <a:t>Thousands</a:t>
                </a:r>
              </a:p>
            </c:rich>
          </c:tx>
          <c:layout>
            <c:manualLayout>
              <c:xMode val="edge"/>
              <c:yMode val="edge"/>
              <c:x val="0"/>
              <c:y val="0.3885929334813980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34008400"/>
        <c:crosses val="autoZero"/>
        <c:crossBetween val="between"/>
        <c:majorUnit val="200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sz="1600">
                <a:latin typeface="+mj-lt"/>
              </a:rPr>
              <a:t>Implied Fed Funds Rate and Number of Hikes/ Cuts</a:t>
            </a:r>
          </a:p>
        </c:rich>
      </c:tx>
      <c:layout>
        <c:manualLayout>
          <c:xMode val="edge"/>
          <c:yMode val="edge"/>
          <c:x val="0.3049536940648031"/>
          <c:y val="1.2498383354254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454801924238518E-2"/>
          <c:y val="8.5882117996120055E-2"/>
          <c:w val="0.90147242268836536"/>
          <c:h val="0.8027922324926775"/>
        </c:manualLayout>
      </c:layout>
      <c:lineChart>
        <c:grouping val="standard"/>
        <c:varyColors val="0"/>
        <c:ser>
          <c:idx val="1"/>
          <c:order val="0"/>
          <c:tx>
            <c:strRef>
              <c:f>'Fed Futures'!$F$6</c:f>
              <c:strCache>
                <c:ptCount val="1"/>
                <c:pt idx="0">
                  <c:v>4/4/2024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'Fed Futures'!$A$8:$A$13</c:f>
              <c:numCache>
                <c:formatCode>m/d/yy;@</c:formatCode>
                <c:ptCount val="6"/>
                <c:pt idx="0">
                  <c:v>45455</c:v>
                </c:pt>
                <c:pt idx="1">
                  <c:v>45504</c:v>
                </c:pt>
                <c:pt idx="2">
                  <c:v>45553</c:v>
                </c:pt>
                <c:pt idx="3">
                  <c:v>45603</c:v>
                </c:pt>
                <c:pt idx="4">
                  <c:v>45644</c:v>
                </c:pt>
                <c:pt idx="5">
                  <c:v>45686</c:v>
                </c:pt>
              </c:numCache>
            </c:numRef>
          </c:cat>
          <c:val>
            <c:numRef>
              <c:f>'Fed Futures'!$F$8:$F$13</c:f>
              <c:numCache>
                <c:formatCode>General</c:formatCode>
                <c:ptCount val="6"/>
                <c:pt idx="0">
                  <c:v>5.1689999999999996</c:v>
                </c:pt>
                <c:pt idx="1">
                  <c:v>5.0679999999999996</c:v>
                </c:pt>
                <c:pt idx="2">
                  <c:v>4.8979999999999997</c:v>
                </c:pt>
                <c:pt idx="3">
                  <c:v>4.8</c:v>
                </c:pt>
                <c:pt idx="4">
                  <c:v>4.63</c:v>
                </c:pt>
                <c:pt idx="5">
                  <c:v>4.5229999999999997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5B-4DAA-B746-E938CB72CF9D}"/>
            </c:ext>
          </c:extLst>
        </c:ser>
        <c:ser>
          <c:idx val="0"/>
          <c:order val="1"/>
          <c:tx>
            <c:strRef>
              <c:f>'Fed Futures'!$E$6</c:f>
              <c:strCache>
                <c:ptCount val="1"/>
                <c:pt idx="0">
                  <c:v>3/5/2024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'Fed Futures'!$A$8:$A$13</c:f>
              <c:numCache>
                <c:formatCode>m/d/yy;@</c:formatCode>
                <c:ptCount val="6"/>
                <c:pt idx="0">
                  <c:v>45455</c:v>
                </c:pt>
                <c:pt idx="1">
                  <c:v>45504</c:v>
                </c:pt>
                <c:pt idx="2">
                  <c:v>45553</c:v>
                </c:pt>
                <c:pt idx="3">
                  <c:v>45603</c:v>
                </c:pt>
                <c:pt idx="4">
                  <c:v>45644</c:v>
                </c:pt>
                <c:pt idx="5">
                  <c:v>45686</c:v>
                </c:pt>
              </c:numCache>
            </c:numRef>
          </c:cat>
          <c:val>
            <c:numRef>
              <c:f>'Fed Futures'!$E$8:$E$13</c:f>
              <c:numCache>
                <c:formatCode>General</c:formatCode>
                <c:ptCount val="6"/>
                <c:pt idx="0">
                  <c:v>5.1100000000000003</c:v>
                </c:pt>
                <c:pt idx="1">
                  <c:v>4.968</c:v>
                </c:pt>
                <c:pt idx="2">
                  <c:v>4.7670000000000003</c:v>
                </c:pt>
                <c:pt idx="3">
                  <c:v>4.6239999999999997</c:v>
                </c:pt>
                <c:pt idx="4">
                  <c:v>4.4390000000000001</c:v>
                </c:pt>
                <c:pt idx="5">
                  <c:v>4.2949999999999999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5B-4DAA-B746-E938CB72CF9D}"/>
            </c:ext>
          </c:extLst>
        </c:ser>
        <c:ser>
          <c:idx val="2"/>
          <c:order val="2"/>
          <c:tx>
            <c:strRef>
              <c:f>'Fed Futures'!$D$6</c:f>
              <c:strCache>
                <c:ptCount val="1"/>
                <c:pt idx="0">
                  <c:v>2/6/2024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val>
            <c:numRef>
              <c:f>'Fed Futures'!$D$8:$D$13</c:f>
              <c:numCache>
                <c:formatCode>General</c:formatCode>
                <c:ptCount val="6"/>
                <c:pt idx="0">
                  <c:v>4.8780000000000001</c:v>
                </c:pt>
                <c:pt idx="1">
                  <c:v>4.6630000000000003</c:v>
                </c:pt>
                <c:pt idx="2">
                  <c:v>4.4260000000000002</c:v>
                </c:pt>
                <c:pt idx="3">
                  <c:v>4.258</c:v>
                </c:pt>
                <c:pt idx="4">
                  <c:v>4.0919999999999996</c:v>
                </c:pt>
                <c:pt idx="5">
                  <c:v>3.9319999999999999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5B-4DAA-B746-E938CB72CF9D}"/>
            </c:ext>
          </c:extLst>
        </c:ser>
        <c:ser>
          <c:idx val="3"/>
          <c:order val="3"/>
          <c:tx>
            <c:strRef>
              <c:f>'Fed Futures'!$G$6</c:f>
              <c:strCache>
                <c:ptCount val="1"/>
                <c:pt idx="0">
                  <c:v>5/2/2024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val>
            <c:numRef>
              <c:f>'Fed Futures'!$G$8:$G$13</c:f>
              <c:numCache>
                <c:formatCode>General</c:formatCode>
                <c:ptCount val="6"/>
                <c:pt idx="0">
                  <c:v>5.298</c:v>
                </c:pt>
                <c:pt idx="1">
                  <c:v>5.2380000000000004</c:v>
                </c:pt>
                <c:pt idx="2">
                  <c:v>5.1369999999999996</c:v>
                </c:pt>
                <c:pt idx="3">
                  <c:v>5.0659999999999998</c:v>
                </c:pt>
                <c:pt idx="4">
                  <c:v>4.9409999999999998</c:v>
                </c:pt>
                <c:pt idx="5">
                  <c:v>4.8579999999999997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5B-4DAA-B746-E938CB72C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2456288"/>
        <c:axId val="2102457248"/>
      </c:lineChart>
      <c:catAx>
        <c:axId val="2102456288"/>
        <c:scaling>
          <c:orientation val="minMax"/>
        </c:scaling>
        <c:delete val="0"/>
        <c:axPos val="b"/>
        <c:numFmt formatCode="m/d/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2457248"/>
        <c:crosses val="autoZero"/>
        <c:auto val="0"/>
        <c:lblAlgn val="ctr"/>
        <c:lblOffset val="100"/>
        <c:noMultiLvlLbl val="1"/>
      </c:catAx>
      <c:valAx>
        <c:axId val="2102457248"/>
        <c:scaling>
          <c:orientation val="minMax"/>
          <c:max val="5.4"/>
          <c:min val="3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>
                    <a:latin typeface="+mj-lt"/>
                  </a:rPr>
                  <a:t>Implied Policy  Rate (%)</a:t>
                </a:r>
              </a:p>
            </c:rich>
          </c:tx>
          <c:layout>
            <c:manualLayout>
              <c:xMode val="edge"/>
              <c:yMode val="edge"/>
              <c:x val="5.4461922940369242E-4"/>
              <c:y val="0.28342900072273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2456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sz="1600" dirty="0">
                <a:latin typeface="+mj-lt"/>
              </a:rPr>
              <a:t>United States Median Rent (2017 to</a:t>
            </a:r>
            <a:r>
              <a:rPr lang="en-US" sz="1600" baseline="0" dirty="0">
                <a:latin typeface="+mj-lt"/>
              </a:rPr>
              <a:t> p</a:t>
            </a:r>
            <a:r>
              <a:rPr lang="en-US" sz="1600" dirty="0">
                <a:latin typeface="+mj-lt"/>
              </a:rPr>
              <a:t>resent)</a:t>
            </a:r>
          </a:p>
        </c:rich>
      </c:tx>
      <c:layout>
        <c:manualLayout>
          <c:xMode val="edge"/>
          <c:yMode val="edge"/>
          <c:x val="0.34795328404449061"/>
          <c:y val="2.599004151653324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2100502985020571E-2"/>
          <c:y val="0.10233679440024208"/>
          <c:w val="0.89861418246412827"/>
          <c:h val="0.79952323362251576"/>
        </c:manualLayout>
      </c:layout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Apartment_List_Rent_Estimates_2!$I$1:$CR$1</c:f>
              <c:numCache>
                <c:formatCode>m/d/yyyy</c:formatCode>
                <c:ptCount val="88"/>
                <c:pt idx="0">
                  <c:v>42766</c:v>
                </c:pt>
                <c:pt idx="1">
                  <c:v>42794</c:v>
                </c:pt>
                <c:pt idx="2">
                  <c:v>42825</c:v>
                </c:pt>
                <c:pt idx="3">
                  <c:v>42855</c:v>
                </c:pt>
                <c:pt idx="4">
                  <c:v>42886</c:v>
                </c:pt>
                <c:pt idx="5">
                  <c:v>42916</c:v>
                </c:pt>
                <c:pt idx="6">
                  <c:v>42947</c:v>
                </c:pt>
                <c:pt idx="7">
                  <c:v>42978</c:v>
                </c:pt>
                <c:pt idx="8">
                  <c:v>43008</c:v>
                </c:pt>
                <c:pt idx="9">
                  <c:v>43039</c:v>
                </c:pt>
                <c:pt idx="10">
                  <c:v>43069</c:v>
                </c:pt>
                <c:pt idx="11">
                  <c:v>43100</c:v>
                </c:pt>
                <c:pt idx="12">
                  <c:v>43131</c:v>
                </c:pt>
                <c:pt idx="13">
                  <c:v>43159</c:v>
                </c:pt>
                <c:pt idx="14">
                  <c:v>43190</c:v>
                </c:pt>
                <c:pt idx="15">
                  <c:v>43220</c:v>
                </c:pt>
                <c:pt idx="16">
                  <c:v>43251</c:v>
                </c:pt>
                <c:pt idx="17">
                  <c:v>43281</c:v>
                </c:pt>
                <c:pt idx="18">
                  <c:v>43312</c:v>
                </c:pt>
                <c:pt idx="19">
                  <c:v>43343</c:v>
                </c:pt>
                <c:pt idx="20">
                  <c:v>43373</c:v>
                </c:pt>
                <c:pt idx="21">
                  <c:v>43404</c:v>
                </c:pt>
                <c:pt idx="22">
                  <c:v>43434</c:v>
                </c:pt>
                <c:pt idx="23">
                  <c:v>43465</c:v>
                </c:pt>
                <c:pt idx="24">
                  <c:v>43496</c:v>
                </c:pt>
                <c:pt idx="25">
                  <c:v>43524</c:v>
                </c:pt>
                <c:pt idx="26">
                  <c:v>43555</c:v>
                </c:pt>
                <c:pt idx="27">
                  <c:v>43585</c:v>
                </c:pt>
                <c:pt idx="28">
                  <c:v>43616</c:v>
                </c:pt>
                <c:pt idx="29">
                  <c:v>43646</c:v>
                </c:pt>
                <c:pt idx="30">
                  <c:v>43677</c:v>
                </c:pt>
                <c:pt idx="31">
                  <c:v>43708</c:v>
                </c:pt>
                <c:pt idx="32">
                  <c:v>43738</c:v>
                </c:pt>
                <c:pt idx="33">
                  <c:v>43769</c:v>
                </c:pt>
                <c:pt idx="34">
                  <c:v>43799</c:v>
                </c:pt>
                <c:pt idx="35">
                  <c:v>43830</c:v>
                </c:pt>
                <c:pt idx="36">
                  <c:v>43861</c:v>
                </c:pt>
                <c:pt idx="37">
                  <c:v>43890</c:v>
                </c:pt>
                <c:pt idx="38">
                  <c:v>43921</c:v>
                </c:pt>
                <c:pt idx="39">
                  <c:v>43951</c:v>
                </c:pt>
                <c:pt idx="40">
                  <c:v>43982</c:v>
                </c:pt>
                <c:pt idx="41">
                  <c:v>44012</c:v>
                </c:pt>
                <c:pt idx="42">
                  <c:v>44043</c:v>
                </c:pt>
                <c:pt idx="43">
                  <c:v>44074</c:v>
                </c:pt>
                <c:pt idx="44">
                  <c:v>44104</c:v>
                </c:pt>
                <c:pt idx="45">
                  <c:v>44135</c:v>
                </c:pt>
                <c:pt idx="46">
                  <c:v>44165</c:v>
                </c:pt>
                <c:pt idx="47">
                  <c:v>44196</c:v>
                </c:pt>
                <c:pt idx="48">
                  <c:v>44227</c:v>
                </c:pt>
                <c:pt idx="49">
                  <c:v>44255</c:v>
                </c:pt>
                <c:pt idx="50">
                  <c:v>44286</c:v>
                </c:pt>
                <c:pt idx="51">
                  <c:v>44316</c:v>
                </c:pt>
                <c:pt idx="52">
                  <c:v>44347</c:v>
                </c:pt>
                <c:pt idx="53">
                  <c:v>44377</c:v>
                </c:pt>
                <c:pt idx="54">
                  <c:v>44408</c:v>
                </c:pt>
                <c:pt idx="55">
                  <c:v>44439</c:v>
                </c:pt>
                <c:pt idx="56">
                  <c:v>44469</c:v>
                </c:pt>
                <c:pt idx="57">
                  <c:v>44500</c:v>
                </c:pt>
                <c:pt idx="58">
                  <c:v>44530</c:v>
                </c:pt>
                <c:pt idx="59">
                  <c:v>44561</c:v>
                </c:pt>
                <c:pt idx="60">
                  <c:v>44592</c:v>
                </c:pt>
                <c:pt idx="61">
                  <c:v>44620</c:v>
                </c:pt>
                <c:pt idx="62">
                  <c:v>44651</c:v>
                </c:pt>
                <c:pt idx="63">
                  <c:v>44681</c:v>
                </c:pt>
                <c:pt idx="64">
                  <c:v>44712</c:v>
                </c:pt>
                <c:pt idx="65">
                  <c:v>44742</c:v>
                </c:pt>
                <c:pt idx="66">
                  <c:v>44773</c:v>
                </c:pt>
                <c:pt idx="67">
                  <c:v>44804</c:v>
                </c:pt>
                <c:pt idx="68">
                  <c:v>44834</c:v>
                </c:pt>
                <c:pt idx="69">
                  <c:v>44865</c:v>
                </c:pt>
                <c:pt idx="70">
                  <c:v>44895</c:v>
                </c:pt>
                <c:pt idx="71">
                  <c:v>44926</c:v>
                </c:pt>
                <c:pt idx="72">
                  <c:v>44957</c:v>
                </c:pt>
                <c:pt idx="73">
                  <c:v>44985</c:v>
                </c:pt>
                <c:pt idx="74">
                  <c:v>45016</c:v>
                </c:pt>
                <c:pt idx="75">
                  <c:v>45046</c:v>
                </c:pt>
                <c:pt idx="76">
                  <c:v>45077</c:v>
                </c:pt>
                <c:pt idx="77">
                  <c:v>45107</c:v>
                </c:pt>
                <c:pt idx="78">
                  <c:v>45138</c:v>
                </c:pt>
                <c:pt idx="79">
                  <c:v>45169</c:v>
                </c:pt>
                <c:pt idx="80">
                  <c:v>45199</c:v>
                </c:pt>
                <c:pt idx="81">
                  <c:v>45230</c:v>
                </c:pt>
                <c:pt idx="82">
                  <c:v>45260</c:v>
                </c:pt>
                <c:pt idx="83">
                  <c:v>45291</c:v>
                </c:pt>
                <c:pt idx="84">
                  <c:v>45322</c:v>
                </c:pt>
                <c:pt idx="85">
                  <c:v>45351</c:v>
                </c:pt>
                <c:pt idx="86">
                  <c:v>45382</c:v>
                </c:pt>
                <c:pt idx="87">
                  <c:v>45412</c:v>
                </c:pt>
              </c:numCache>
            </c:numRef>
          </c:cat>
          <c:val>
            <c:numRef>
              <c:f>Apartment_List_Rent_Estimates_2!$I$3575:$CR$3575</c:f>
              <c:numCache>
                <c:formatCode>General</c:formatCode>
                <c:ptCount val="88"/>
                <c:pt idx="0">
                  <c:v>1020.5</c:v>
                </c:pt>
                <c:pt idx="1">
                  <c:v>1023</c:v>
                </c:pt>
                <c:pt idx="2">
                  <c:v>1026</c:v>
                </c:pt>
                <c:pt idx="3">
                  <c:v>1033</c:v>
                </c:pt>
                <c:pt idx="4">
                  <c:v>1042</c:v>
                </c:pt>
                <c:pt idx="5">
                  <c:v>1050</c:v>
                </c:pt>
                <c:pt idx="6">
                  <c:v>1055</c:v>
                </c:pt>
                <c:pt idx="7">
                  <c:v>1051</c:v>
                </c:pt>
                <c:pt idx="8">
                  <c:v>1051</c:v>
                </c:pt>
                <c:pt idx="9">
                  <c:v>1047</c:v>
                </c:pt>
                <c:pt idx="10">
                  <c:v>1047</c:v>
                </c:pt>
                <c:pt idx="11">
                  <c:v>1043</c:v>
                </c:pt>
                <c:pt idx="12">
                  <c:v>1041.5</c:v>
                </c:pt>
                <c:pt idx="13">
                  <c:v>1041</c:v>
                </c:pt>
                <c:pt idx="14">
                  <c:v>1047</c:v>
                </c:pt>
                <c:pt idx="15">
                  <c:v>1060</c:v>
                </c:pt>
                <c:pt idx="16">
                  <c:v>1068</c:v>
                </c:pt>
                <c:pt idx="17">
                  <c:v>1078</c:v>
                </c:pt>
                <c:pt idx="18">
                  <c:v>1086</c:v>
                </c:pt>
                <c:pt idx="19">
                  <c:v>1087</c:v>
                </c:pt>
                <c:pt idx="20">
                  <c:v>1086</c:v>
                </c:pt>
                <c:pt idx="21">
                  <c:v>1082.5</c:v>
                </c:pt>
                <c:pt idx="22">
                  <c:v>1080</c:v>
                </c:pt>
                <c:pt idx="23">
                  <c:v>1078</c:v>
                </c:pt>
                <c:pt idx="24">
                  <c:v>1076</c:v>
                </c:pt>
                <c:pt idx="25">
                  <c:v>1080</c:v>
                </c:pt>
                <c:pt idx="26">
                  <c:v>1087</c:v>
                </c:pt>
                <c:pt idx="27">
                  <c:v>1094</c:v>
                </c:pt>
                <c:pt idx="28">
                  <c:v>1103</c:v>
                </c:pt>
                <c:pt idx="29">
                  <c:v>1111</c:v>
                </c:pt>
                <c:pt idx="30">
                  <c:v>1117</c:v>
                </c:pt>
                <c:pt idx="31">
                  <c:v>1118</c:v>
                </c:pt>
                <c:pt idx="32">
                  <c:v>1115.5</c:v>
                </c:pt>
                <c:pt idx="33">
                  <c:v>1113</c:v>
                </c:pt>
                <c:pt idx="34">
                  <c:v>1109</c:v>
                </c:pt>
                <c:pt idx="35">
                  <c:v>1105</c:v>
                </c:pt>
                <c:pt idx="36">
                  <c:v>1106</c:v>
                </c:pt>
                <c:pt idx="37">
                  <c:v>1108</c:v>
                </c:pt>
                <c:pt idx="38">
                  <c:v>1113</c:v>
                </c:pt>
                <c:pt idx="39">
                  <c:v>1111</c:v>
                </c:pt>
                <c:pt idx="40">
                  <c:v>1108</c:v>
                </c:pt>
                <c:pt idx="41">
                  <c:v>1106</c:v>
                </c:pt>
                <c:pt idx="42">
                  <c:v>1113</c:v>
                </c:pt>
                <c:pt idx="43">
                  <c:v>1122</c:v>
                </c:pt>
                <c:pt idx="44">
                  <c:v>1129</c:v>
                </c:pt>
                <c:pt idx="45">
                  <c:v>1131</c:v>
                </c:pt>
                <c:pt idx="46">
                  <c:v>1134</c:v>
                </c:pt>
                <c:pt idx="47">
                  <c:v>1135</c:v>
                </c:pt>
                <c:pt idx="48">
                  <c:v>1139</c:v>
                </c:pt>
                <c:pt idx="49">
                  <c:v>1147</c:v>
                </c:pt>
                <c:pt idx="50">
                  <c:v>1164</c:v>
                </c:pt>
                <c:pt idx="51">
                  <c:v>1183</c:v>
                </c:pt>
                <c:pt idx="52">
                  <c:v>1208</c:v>
                </c:pt>
                <c:pt idx="53">
                  <c:v>1241</c:v>
                </c:pt>
                <c:pt idx="54">
                  <c:v>1277</c:v>
                </c:pt>
                <c:pt idx="55">
                  <c:v>1311</c:v>
                </c:pt>
                <c:pt idx="56">
                  <c:v>1341</c:v>
                </c:pt>
                <c:pt idx="57">
                  <c:v>1350</c:v>
                </c:pt>
                <c:pt idx="58">
                  <c:v>1354</c:v>
                </c:pt>
                <c:pt idx="59">
                  <c:v>1342.5</c:v>
                </c:pt>
                <c:pt idx="60">
                  <c:v>1341</c:v>
                </c:pt>
                <c:pt idx="61">
                  <c:v>1349</c:v>
                </c:pt>
                <c:pt idx="62">
                  <c:v>1364</c:v>
                </c:pt>
                <c:pt idx="63">
                  <c:v>1381</c:v>
                </c:pt>
                <c:pt idx="64">
                  <c:v>1401</c:v>
                </c:pt>
                <c:pt idx="65">
                  <c:v>1424</c:v>
                </c:pt>
                <c:pt idx="66">
                  <c:v>1437</c:v>
                </c:pt>
                <c:pt idx="67">
                  <c:v>1439</c:v>
                </c:pt>
                <c:pt idx="68">
                  <c:v>1431</c:v>
                </c:pt>
                <c:pt idx="69">
                  <c:v>1418</c:v>
                </c:pt>
                <c:pt idx="70">
                  <c:v>1404</c:v>
                </c:pt>
                <c:pt idx="71">
                  <c:v>1390</c:v>
                </c:pt>
                <c:pt idx="72">
                  <c:v>1386</c:v>
                </c:pt>
                <c:pt idx="73">
                  <c:v>1392</c:v>
                </c:pt>
                <c:pt idx="74">
                  <c:v>1396</c:v>
                </c:pt>
                <c:pt idx="75">
                  <c:v>1402</c:v>
                </c:pt>
                <c:pt idx="76">
                  <c:v>1412</c:v>
                </c:pt>
                <c:pt idx="77">
                  <c:v>1416</c:v>
                </c:pt>
                <c:pt idx="78">
                  <c:v>1417</c:v>
                </c:pt>
                <c:pt idx="79">
                  <c:v>1417</c:v>
                </c:pt>
                <c:pt idx="80">
                  <c:v>1408</c:v>
                </c:pt>
                <c:pt idx="81">
                  <c:v>1397</c:v>
                </c:pt>
                <c:pt idx="82">
                  <c:v>1386</c:v>
                </c:pt>
                <c:pt idx="83">
                  <c:v>1375</c:v>
                </c:pt>
                <c:pt idx="84">
                  <c:v>1374</c:v>
                </c:pt>
                <c:pt idx="85">
                  <c:v>1378</c:v>
                </c:pt>
                <c:pt idx="86">
                  <c:v>1386</c:v>
                </c:pt>
                <c:pt idx="87">
                  <c:v>1390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262-47A3-8A40-DBDBD067A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00512319"/>
        <c:axId val="1400513279"/>
      </c:lineChart>
      <c:dateAx>
        <c:axId val="1400512319"/>
        <c:scaling>
          <c:orientation val="minMax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513279"/>
        <c:crosses val="autoZero"/>
        <c:auto val="1"/>
        <c:lblOffset val="100"/>
        <c:baseTimeUnit val="months"/>
        <c:majorUnit val="12"/>
        <c:majorTimeUnit val="months"/>
      </c:dateAx>
      <c:valAx>
        <c:axId val="1400513279"/>
        <c:scaling>
          <c:orientation val="minMax"/>
          <c:min val="100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>
                    <a:latin typeface="+mj-lt"/>
                  </a:rPr>
                  <a:t>Dollars ($)</a:t>
                </a:r>
              </a:p>
            </c:rich>
          </c:tx>
          <c:layout>
            <c:manualLayout>
              <c:xMode val="edge"/>
              <c:yMode val="edge"/>
              <c:x val="1.0662726822357549E-3"/>
              <c:y val="0.425219794916061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512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620145910425652E-2"/>
          <c:y val="5.8387414722187073E-2"/>
          <c:w val="0.92121500276122481"/>
          <c:h val="0.81551953235611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Yields!$B$1</c:f>
              <c:strCache>
                <c:ptCount val="1"/>
                <c:pt idx="0">
                  <c:v> 1-Month Return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Yields!$A$2:$A$7</c:f>
              <c:strCache>
                <c:ptCount val="6"/>
                <c:pt idx="0">
                  <c:v>Bloomberg US Aggregate</c:v>
                </c:pt>
                <c:pt idx="1">
                  <c:v>US Treasuries</c:v>
                </c:pt>
                <c:pt idx="2">
                  <c:v>Short Term Investment Grade Corporate Bonds</c:v>
                </c:pt>
                <c:pt idx="3">
                  <c:v>Investment Grade Corporate Bonds</c:v>
                </c:pt>
                <c:pt idx="4">
                  <c:v>Bank Loans</c:v>
                </c:pt>
                <c:pt idx="5">
                  <c:v>High Yield Bonds</c:v>
                </c:pt>
              </c:strCache>
            </c:strRef>
          </c:cat>
          <c:val>
            <c:numRef>
              <c:f>Yields!$B$2:$B$7</c:f>
              <c:numCache>
                <c:formatCode>0.00</c:formatCode>
                <c:ptCount val="6"/>
                <c:pt idx="0">
                  <c:v>-2.5299999999999998</c:v>
                </c:pt>
                <c:pt idx="1">
                  <c:v>-2.33</c:v>
                </c:pt>
                <c:pt idx="2">
                  <c:v>-0.24</c:v>
                </c:pt>
                <c:pt idx="3">
                  <c:v>-2.54</c:v>
                </c:pt>
                <c:pt idx="4">
                  <c:v>0.68</c:v>
                </c:pt>
                <c:pt idx="5">
                  <c:v>-0.94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05-435D-A785-6AF37375470F}"/>
            </c:ext>
          </c:extLst>
        </c:ser>
        <c:ser>
          <c:idx val="1"/>
          <c:order val="1"/>
          <c:tx>
            <c:strRef>
              <c:f>Yields!$C$1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Yields!$A$2:$A$7</c:f>
              <c:strCache>
                <c:ptCount val="6"/>
                <c:pt idx="0">
                  <c:v>Bloomberg US Aggregate</c:v>
                </c:pt>
                <c:pt idx="1">
                  <c:v>US Treasuries</c:v>
                </c:pt>
                <c:pt idx="2">
                  <c:v>Short Term Investment Grade Corporate Bonds</c:v>
                </c:pt>
                <c:pt idx="3">
                  <c:v>Investment Grade Corporate Bonds</c:v>
                </c:pt>
                <c:pt idx="4">
                  <c:v>Bank Loans</c:v>
                </c:pt>
                <c:pt idx="5">
                  <c:v>High Yield Bonds</c:v>
                </c:pt>
              </c:strCache>
            </c:strRef>
          </c:cat>
          <c:val>
            <c:numRef>
              <c:f>Yields!$C$2:$C$7</c:f>
              <c:numCache>
                <c:formatCode>General</c:formatCode>
                <c:ptCount val="6"/>
                <c:pt idx="0">
                  <c:v>5.31</c:v>
                </c:pt>
                <c:pt idx="1">
                  <c:v>4.88</c:v>
                </c:pt>
                <c:pt idx="2">
                  <c:v>5.57</c:v>
                </c:pt>
                <c:pt idx="3" formatCode="0.00">
                  <c:v>5.73</c:v>
                </c:pt>
                <c:pt idx="4">
                  <c:v>10.63</c:v>
                </c:pt>
                <c:pt idx="5">
                  <c:v>8.11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05-435D-A785-6AF373754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"/>
        <c:axId val="1079888368"/>
        <c:axId val="1079889328"/>
      </c:barChart>
      <c:catAx>
        <c:axId val="1079888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crossAx val="1079889328"/>
        <c:crosses val="autoZero"/>
        <c:auto val="1"/>
        <c:lblAlgn val="ctr"/>
        <c:lblOffset val="100"/>
        <c:noMultiLvlLbl val="0"/>
      </c:catAx>
      <c:valAx>
        <c:axId val="10798893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400" b="0">
                    <a:latin typeface="+mj-lt"/>
                  </a:defRPr>
                </a:pPr>
                <a:r>
                  <a:rPr lang="en-US" sz="1400" b="0" dirty="0">
                    <a:latin typeface="+mj-lt"/>
                  </a:rPr>
                  <a:t>Percent (%)</a:t>
                </a:r>
              </a:p>
            </c:rich>
          </c:tx>
          <c:layout>
            <c:manualLayout>
              <c:xMode val="edge"/>
              <c:yMode val="edge"/>
              <c:x val="0"/>
              <c:y val="0.3653945830624196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98883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3364072723248656"/>
          <c:y val="0"/>
          <c:w val="0.33108550696699635"/>
          <c:h val="4.25533912567716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F8B_2B21E76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1CFF45B-8A08-42F5-8682-6EC5885F88FE}" authorId="{EBEA2DD7-B8D4-30CB-6CEB-60DF26FF3032}" created="2024-05-02T22:13:30.78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723642221" sldId="3979"/>
      <ac:picMk id="8" creationId="{1B47D3BB-E3BF-ABB9-2400-445E7CFF336F}"/>
    </ac:deMkLst>
    <p188:txBody>
      <a:bodyPr/>
      <a:lstStyle/>
      <a:p>
        <a:r>
          <a:rPr lang="en-US"/>
          <a:t>Jeanne, can we recreate this chart? It is on page 9 of the attached pdf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05-03T19:50:10.070" authorId="{43689174-1651-9206-6D26-B059D4021DCD}"/>
          </p223:rxn>
        </p223:reactions>
      </p:ext>
    </p188:extLst>
  </p188:cm>
</p188:cmLst>
</file>

<file path=ppt/comments/modernComment_F84_49AD1AF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C7EE948-9588-40F0-AE1C-4CE250E02A76}" authorId="{EBEA2DD7-B8D4-30CB-6CEB-60DF26FF3032}" created="2024-05-02T21:50:04.465">
    <pc:sldMkLst xmlns:pc="http://schemas.microsoft.com/office/powerpoint/2013/main/command">
      <pc:docMk/>
      <pc:sldMk cId="1236081406" sldId="3972"/>
    </pc:sldMkLst>
    <p188:txBody>
      <a:bodyPr/>
      <a:lstStyle/>
      <a:p>
        <a:r>
          <a:rPr lang="en-US"/>
          <a:t>Jeanne, can you update with the new image? Better version is here: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05-05T00:51:57.688" authorId="{43689174-1651-9206-6D26-B059D4021DCD}"/>
          </p223:rxn>
        </p223:reactions>
      </p:ext>
    </p188:extLst>
  </p188:cm>
</p188:cmLst>
</file>

<file path=ppt/comments/modernComment_F85_3072D60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04AE543-DFAA-489C-B2DF-DAF9A4F18FB9}" authorId="{EBEA2DD7-B8D4-30CB-6CEB-60DF26FF3032}" created="2024-05-02T21:53:33.699">
    <pc:sldMkLst xmlns:pc="http://schemas.microsoft.com/office/powerpoint/2013/main/command">
      <pc:docMk/>
      <pc:sldMk cId="812832269" sldId="3973"/>
    </pc:sldMkLst>
    <p188:replyLst/>
    <p188:txBody>
      <a:bodyPr/>
      <a:lstStyle/>
      <a:p>
        <a:r>
          <a:rPr lang="en-US"/>
          <a:t>Jeanne, are you able to recreate the chart on the right? Here is a link to the article where the image is clearer: https://financebuzz.com/fast-food-prices-vs-inflation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05-03T20:14:48.510" authorId="{43689174-1651-9206-6D26-B059D4021DCD}"/>
          </p223:rxn>
        </p223:reactions>
      </p:ext>
    </p188:extLst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0.09459</cdr:x>
      <cdr:y>0.56301</cdr:y>
    </cdr:from>
    <cdr:to>
      <cdr:x>0.99302</cdr:x>
      <cdr:y>0.56301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DE81F24E-65B3-EB44-2A59-CA97926B8C20}"/>
            </a:ext>
          </a:extLst>
        </cdr:cNvPr>
        <cdr:cNvCxnSpPr/>
      </cdr:nvCxnSpPr>
      <cdr:spPr>
        <a:xfrm xmlns:a="http://schemas.openxmlformats.org/drawingml/2006/main">
          <a:off x="817593" y="2319339"/>
          <a:ext cx="7766025" cy="0"/>
        </a:xfrm>
        <a:prstGeom xmlns:a="http://schemas.openxmlformats.org/drawingml/2006/main" prst="line">
          <a:avLst/>
        </a:prstGeom>
        <a:ln xmlns:a="http://schemas.openxmlformats.org/drawingml/2006/main" w="25400" cap="rnd">
          <a:solidFill>
            <a:schemeClr val="bg2">
              <a:lumMod val="75000"/>
            </a:schemeClr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0.42557</cdr:x>
      <cdr:y>0.47702</cdr:y>
    </cdr:from>
    <cdr:to>
      <cdr:x>0.63427</cdr:x>
      <cdr:y>0.55928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C8E8533-7D2E-0878-5FFF-207E9300498C}"/>
            </a:ext>
          </a:extLst>
        </cdr:cNvPr>
        <cdr:cNvSpPr txBox="1"/>
      </cdr:nvSpPr>
      <cdr:spPr>
        <a:xfrm xmlns:a="http://schemas.openxmlformats.org/drawingml/2006/main">
          <a:off x="2338960" y="1156377"/>
          <a:ext cx="1147028" cy="1994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en-US" sz="1100" dirty="0">
              <a:solidFill>
                <a:schemeClr val="accent5"/>
              </a:solidFill>
              <a:latin typeface="+mj-lt"/>
            </a:rPr>
            <a:t>Average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55022E-A1CB-979C-4B93-E3F8E63558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39" tIns="48321" rIns="96639" bIns="4832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D6666F-2887-71B8-9167-7D45BFCCD7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39" tIns="48321" rIns="96639" bIns="48321" rtlCol="0"/>
          <a:lstStyle>
            <a:lvl1pPr algn="r">
              <a:defRPr sz="1200"/>
            </a:lvl1pPr>
          </a:lstStyle>
          <a:p>
            <a:fld id="{CC9370C9-E909-4385-9CF5-326C95391D1E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40DDF7-D27F-42FF-2C98-F7773008BE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9" tIns="48321" rIns="96639" bIns="4832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21B1DE-DECA-205E-9244-1E227D0A6E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9" tIns="48321" rIns="96639" bIns="48321" rtlCol="0" anchor="b"/>
          <a:lstStyle>
            <a:lvl1pPr algn="r">
              <a:defRPr sz="1200"/>
            </a:lvl1pPr>
          </a:lstStyle>
          <a:p>
            <a:fld id="{C7D80C25-DA71-4882-A90D-443EC89AF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499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39" tIns="48321" rIns="96639" bIns="4832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39" tIns="48321" rIns="96639" bIns="48321" rtlCol="0"/>
          <a:lstStyle>
            <a:lvl1pPr algn="r">
              <a:defRPr sz="1200"/>
            </a:lvl1pPr>
          </a:lstStyle>
          <a:p>
            <a:fld id="{EF5A5B9A-9392-46D6-9151-19D50360913B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1" rIns="96639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39" tIns="48321" rIns="96639" bIns="4832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9" tIns="48321" rIns="96639" bIns="4832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9" tIns="48321" rIns="96639" bIns="48321" rtlCol="0" anchor="b"/>
          <a:lstStyle>
            <a:lvl1pPr algn="r">
              <a:defRPr sz="1200"/>
            </a:lvl1pPr>
          </a:lstStyle>
          <a:p>
            <a:fld id="{4835DCF8-258A-4024-8C72-1F9B6392B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121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5DCF8-258A-4024-8C72-1F9B6392BD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02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5DCF8-258A-4024-8C72-1F9B6392BD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94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5DCF8-258A-4024-8C72-1F9B6392BD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96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5DCF8-258A-4024-8C72-1F9B6392BD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938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months on the right, expectations are for 1-2 cuts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5DCF8-258A-4024-8C72-1F9B6392BD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31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5DCF8-258A-4024-8C72-1F9B6392BD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21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Labels, just keep median 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5DCF8-258A-4024-8C72-1F9B6392BD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799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5DCF8-258A-4024-8C72-1F9B6392BD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13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 H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62049D-77F4-9667-DE1D-9DA67715D6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59202" y="1012190"/>
            <a:ext cx="3172178" cy="7878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773E3C-E9E9-ADEE-D4F0-0BAE769327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7" t="2003" b="2591"/>
          <a:stretch/>
        </p:blipFill>
        <p:spPr>
          <a:xfrm>
            <a:off x="0" y="-1"/>
            <a:ext cx="4546710" cy="6858001"/>
          </a:xfrm>
          <a:prstGeom prst="rect">
            <a:avLst/>
          </a:prstGeom>
        </p:spPr>
      </p:pic>
      <p:sp>
        <p:nvSpPr>
          <p:cNvPr id="41" name="Title 1">
            <a:extLst>
              <a:ext uri="{FF2B5EF4-FFF2-40B4-BE49-F238E27FC236}">
                <a16:creationId xmlns:a16="http://schemas.microsoft.com/office/drawing/2014/main" id="{F2116EE8-232A-4230-457A-4392A8A49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6416" y="2149930"/>
            <a:ext cx="4800600" cy="1280160"/>
          </a:xfrm>
        </p:spPr>
        <p:txBody>
          <a:bodyPr anchor="b">
            <a:noAutofit/>
          </a:bodyPr>
          <a:lstStyle>
            <a:lvl1pPr algn="l">
              <a:lnSpc>
                <a:spcPct val="87000"/>
              </a:lnSpc>
              <a:defRPr sz="4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7D9A7F1-F909-0113-E306-663B4EE0991B}"/>
              </a:ext>
            </a:extLst>
          </p:cNvPr>
          <p:cNvCxnSpPr>
            <a:cxnSpLocks/>
          </p:cNvCxnSpPr>
          <p:nvPr userDrawn="1"/>
        </p:nvCxnSpPr>
        <p:spPr>
          <a:xfrm>
            <a:off x="6119963" y="3499759"/>
            <a:ext cx="640080" cy="0"/>
          </a:xfrm>
          <a:prstGeom prst="line">
            <a:avLst/>
          </a:prstGeom>
          <a:ln w="15875">
            <a:solidFill>
              <a:srgbClr val="106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ubtitle 2">
            <a:extLst>
              <a:ext uri="{FF2B5EF4-FFF2-40B4-BE49-F238E27FC236}">
                <a16:creationId xmlns:a16="http://schemas.microsoft.com/office/drawing/2014/main" id="{6F5B0019-9251-72FC-FEA8-F28E2346CC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03632" y="3614062"/>
            <a:ext cx="4800600" cy="1045546"/>
          </a:xfrm>
        </p:spPr>
        <p:txBody>
          <a:bodyPr>
            <a:noAutofit/>
          </a:bodyPr>
          <a:lstStyle>
            <a:lvl1pPr marL="0" indent="0" algn="l">
              <a:lnSpc>
                <a:spcPct val="95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785A55B1-C654-0843-0560-FF15AD7B79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0" y="4757600"/>
            <a:ext cx="4800600" cy="712789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D4C2452D-74BC-12B0-49A2-8079AC04E53E}"/>
              </a:ext>
            </a:extLst>
          </p:cNvPr>
          <p:cNvSpPr txBox="1">
            <a:spLocks/>
          </p:cNvSpPr>
          <p:nvPr userDrawn="1"/>
        </p:nvSpPr>
        <p:spPr>
          <a:xfrm>
            <a:off x="6092476" y="6407097"/>
            <a:ext cx="3889724" cy="180049"/>
          </a:xfrm>
          <a:prstGeom prst="rect">
            <a:avLst/>
          </a:prstGeom>
          <a:ln w="6350">
            <a:solidFill>
              <a:schemeClr val="accent5"/>
            </a:solidFill>
          </a:ln>
        </p:spPr>
        <p:txBody>
          <a:bodyPr vert="horz" wrap="square" lIns="45720" tIns="27432" rIns="45720" bIns="27432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230188" indent="-1762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1778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90000"/>
              <a:buFont typeface="Calibri Light" panose="020F030202020403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75000"/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Calibri Light" panose="020F0302020204030204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900" b="1" dirty="0">
                <a:solidFill>
                  <a:schemeClr val="accent5"/>
                </a:solidFill>
                <a:latin typeface="+mj-lt"/>
              </a:rPr>
              <a:t> For institutional investor/professional use only. Not for use with the public.</a:t>
            </a:r>
          </a:p>
        </p:txBody>
      </p:sp>
    </p:spTree>
    <p:extLst>
      <p:ext uri="{BB962C8B-B14F-4D97-AF65-F5344CB8AC3E}">
        <p14:creationId xmlns:p14="http://schemas.microsoft.com/office/powerpoint/2010/main" val="1299375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83C5CE-C39F-7316-D4CE-A683A388E0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9588" y="466796"/>
            <a:ext cx="2912403" cy="7233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0E55F6-D11A-BB71-A3CA-432A3356652F}"/>
              </a:ext>
            </a:extLst>
          </p:cNvPr>
          <p:cNvSpPr/>
          <p:nvPr userDrawn="1"/>
        </p:nvSpPr>
        <p:spPr>
          <a:xfrm>
            <a:off x="10472928" y="0"/>
            <a:ext cx="171907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0BDFDC-FB38-0C1B-3131-D2F7DD2C03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0136" y="1765979"/>
            <a:ext cx="5465029" cy="3320374"/>
          </a:xfrm>
          <a:ln w="123825">
            <a:solidFill>
              <a:schemeClr val="bg1"/>
            </a:solidFill>
          </a:ln>
          <a:effectLst>
            <a:outerShdw blurRad="114300" dist="63500" dir="2700000" algn="tl" rotWithShape="0">
              <a:schemeClr val="accent5">
                <a:alpha val="25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38316E-5C55-20D6-2E2D-E8628192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3114957"/>
            <a:ext cx="3859252" cy="2043496"/>
          </a:xfrm>
        </p:spPr>
        <p:txBody>
          <a:bodyPr anchor="t">
            <a:noAutofit/>
          </a:bodyPr>
          <a:lstStyle>
            <a:lvl1pPr>
              <a:lnSpc>
                <a:spcPct val="87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03C05F-8C34-17FF-7697-3A5B37ABB89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485" y="3172968"/>
            <a:ext cx="525273" cy="512064"/>
            <a:chOff x="0" y="3120177"/>
            <a:chExt cx="534432" cy="617646"/>
          </a:xfrm>
          <a:solidFill>
            <a:schemeClr val="bg1">
              <a:lumMod val="95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4036F3-CF65-86DD-DF40-BF5C39A26F05}"/>
                </a:ext>
              </a:extLst>
            </p:cNvPr>
            <p:cNvSpPr/>
            <p:nvPr userDrawn="1"/>
          </p:nvSpPr>
          <p:spPr>
            <a:xfrm>
              <a:off x="0" y="3120177"/>
              <a:ext cx="154823" cy="6176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A93A6D6-C706-05C6-7315-F12F084D37BB}"/>
                </a:ext>
              </a:extLst>
            </p:cNvPr>
            <p:cNvSpPr/>
            <p:nvPr userDrawn="1"/>
          </p:nvSpPr>
          <p:spPr>
            <a:xfrm>
              <a:off x="186384" y="3120177"/>
              <a:ext cx="154823" cy="6176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64DCD5-1BA5-9915-03A5-3AAF43C4778C}"/>
                </a:ext>
              </a:extLst>
            </p:cNvPr>
            <p:cNvSpPr/>
            <p:nvPr userDrawn="1"/>
          </p:nvSpPr>
          <p:spPr>
            <a:xfrm>
              <a:off x="379609" y="3120177"/>
              <a:ext cx="154823" cy="6176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92E1D5-CADD-C4B0-BD0B-BD32A9CBCF3A}"/>
              </a:ext>
            </a:extLst>
          </p:cNvPr>
          <p:cNvSpPr txBox="1">
            <a:spLocks/>
          </p:cNvSpPr>
          <p:nvPr userDrawn="1"/>
        </p:nvSpPr>
        <p:spPr>
          <a:xfrm>
            <a:off x="1181100" y="6502863"/>
            <a:ext cx="3799209" cy="180049"/>
          </a:xfrm>
          <a:prstGeom prst="rect">
            <a:avLst/>
          </a:prstGeom>
          <a:ln w="6350">
            <a:solidFill>
              <a:schemeClr val="accent5"/>
            </a:solidFill>
          </a:ln>
        </p:spPr>
        <p:txBody>
          <a:bodyPr vert="horz" wrap="square" lIns="45720" tIns="27432" rIns="45720" bIns="27432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230188" indent="-1762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1778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90000"/>
              <a:buFont typeface="Calibri Light" panose="020F030202020403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75000"/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Calibri Light" panose="020F0302020204030204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900" b="1" dirty="0">
                <a:solidFill>
                  <a:schemeClr val="accent5"/>
                </a:solidFill>
                <a:latin typeface="+mj-lt"/>
              </a:rPr>
              <a:t> For institutional investor/professional use only. Not for use with the public.</a:t>
            </a:r>
          </a:p>
        </p:txBody>
      </p:sp>
    </p:spTree>
    <p:extLst>
      <p:ext uri="{BB962C8B-B14F-4D97-AF65-F5344CB8AC3E}">
        <p14:creationId xmlns:p14="http://schemas.microsoft.com/office/powerpoint/2010/main" val="2803961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4" userDrawn="1">
          <p15:clr>
            <a:srgbClr val="FBAE40"/>
          </p15:clr>
        </p15:guide>
        <p15:guide id="3" pos="39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1ECE929-3A41-FFE4-1767-1783DC96E746}"/>
              </a:ext>
            </a:extLst>
          </p:cNvPr>
          <p:cNvGrpSpPr/>
          <p:nvPr userDrawn="1"/>
        </p:nvGrpSpPr>
        <p:grpSpPr>
          <a:xfrm>
            <a:off x="3489562" y="1441619"/>
            <a:ext cx="4033161" cy="4033161"/>
            <a:chOff x="6602413" y="138113"/>
            <a:chExt cx="3092450" cy="3092450"/>
          </a:xfrm>
          <a:solidFill>
            <a:schemeClr val="bg1">
              <a:lumMod val="95000"/>
            </a:schemeClr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2E6CC0F2-4A29-889C-B27A-D0F68E5665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2413" y="138113"/>
              <a:ext cx="3092450" cy="3092450"/>
            </a:xfrm>
            <a:custGeom>
              <a:avLst/>
              <a:gdLst>
                <a:gd name="T0" fmla="*/ 409 w 819"/>
                <a:gd name="T1" fmla="*/ 0 h 819"/>
                <a:gd name="T2" fmla="*/ 0 w 819"/>
                <a:gd name="T3" fmla="*/ 410 h 819"/>
                <a:gd name="T4" fmla="*/ 409 w 819"/>
                <a:gd name="T5" fmla="*/ 819 h 819"/>
                <a:gd name="T6" fmla="*/ 819 w 819"/>
                <a:gd name="T7" fmla="*/ 410 h 819"/>
                <a:gd name="T8" fmla="*/ 409 w 819"/>
                <a:gd name="T9" fmla="*/ 0 h 819"/>
                <a:gd name="T10" fmla="*/ 409 w 819"/>
                <a:gd name="T11" fmla="*/ 780 h 819"/>
                <a:gd name="T12" fmla="*/ 39 w 819"/>
                <a:gd name="T13" fmla="*/ 410 h 819"/>
                <a:gd name="T14" fmla="*/ 409 w 819"/>
                <a:gd name="T15" fmla="*/ 39 h 819"/>
                <a:gd name="T16" fmla="*/ 780 w 819"/>
                <a:gd name="T17" fmla="*/ 410 h 819"/>
                <a:gd name="T18" fmla="*/ 409 w 819"/>
                <a:gd name="T19" fmla="*/ 780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9" h="819">
                  <a:moveTo>
                    <a:pt x="409" y="0"/>
                  </a:moveTo>
                  <a:cubicBezTo>
                    <a:pt x="183" y="0"/>
                    <a:pt x="0" y="183"/>
                    <a:pt x="0" y="410"/>
                  </a:cubicBezTo>
                  <a:cubicBezTo>
                    <a:pt x="0" y="636"/>
                    <a:pt x="183" y="819"/>
                    <a:pt x="409" y="819"/>
                  </a:cubicBezTo>
                  <a:cubicBezTo>
                    <a:pt x="636" y="819"/>
                    <a:pt x="819" y="636"/>
                    <a:pt x="819" y="410"/>
                  </a:cubicBezTo>
                  <a:cubicBezTo>
                    <a:pt x="819" y="183"/>
                    <a:pt x="636" y="0"/>
                    <a:pt x="409" y="0"/>
                  </a:cubicBezTo>
                  <a:close/>
                  <a:moveTo>
                    <a:pt x="409" y="780"/>
                  </a:moveTo>
                  <a:cubicBezTo>
                    <a:pt x="205" y="780"/>
                    <a:pt x="39" y="614"/>
                    <a:pt x="39" y="410"/>
                  </a:cubicBezTo>
                  <a:cubicBezTo>
                    <a:pt x="39" y="205"/>
                    <a:pt x="205" y="39"/>
                    <a:pt x="409" y="39"/>
                  </a:cubicBezTo>
                  <a:cubicBezTo>
                    <a:pt x="614" y="39"/>
                    <a:pt x="780" y="205"/>
                    <a:pt x="780" y="410"/>
                  </a:cubicBezTo>
                  <a:cubicBezTo>
                    <a:pt x="780" y="614"/>
                    <a:pt x="614" y="780"/>
                    <a:pt x="409" y="7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E3B7560A-958D-BC8E-FADE-EB6BA98E1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4113" y="968376"/>
              <a:ext cx="571500" cy="642938"/>
            </a:xfrm>
            <a:custGeom>
              <a:avLst/>
              <a:gdLst>
                <a:gd name="T0" fmla="*/ 0 w 151"/>
                <a:gd name="T1" fmla="*/ 170 h 170"/>
                <a:gd name="T2" fmla="*/ 151 w 151"/>
                <a:gd name="T3" fmla="*/ 170 h 170"/>
                <a:gd name="T4" fmla="*/ 151 w 151"/>
                <a:gd name="T5" fmla="*/ 0 h 170"/>
                <a:gd name="T6" fmla="*/ 31 w 151"/>
                <a:gd name="T7" fmla="*/ 0 h 170"/>
                <a:gd name="T8" fmla="*/ 0 w 151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70">
                  <a:moveTo>
                    <a:pt x="0" y="170"/>
                  </a:moveTo>
                  <a:cubicBezTo>
                    <a:pt x="151" y="170"/>
                    <a:pt x="151" y="170"/>
                    <a:pt x="151" y="17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49"/>
                    <a:pt x="2" y="108"/>
                    <a:pt x="0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2DB50AB3-D1FB-0D3C-2A83-A0DABD781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6" y="2546351"/>
              <a:ext cx="388938" cy="377825"/>
            </a:xfrm>
            <a:custGeom>
              <a:avLst/>
              <a:gdLst>
                <a:gd name="T0" fmla="*/ 103 w 103"/>
                <a:gd name="T1" fmla="*/ 100 h 100"/>
                <a:gd name="T2" fmla="*/ 103 w 103"/>
                <a:gd name="T3" fmla="*/ 0 h 100"/>
                <a:gd name="T4" fmla="*/ 0 w 103"/>
                <a:gd name="T5" fmla="*/ 0 h 100"/>
                <a:gd name="T6" fmla="*/ 103 w 103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0">
                  <a:moveTo>
                    <a:pt x="103" y="10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7" y="54"/>
                    <a:pt x="63" y="91"/>
                    <a:pt x="103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184BCE0B-F38A-F16E-4E4D-1A3F1C601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4113" y="1757363"/>
              <a:ext cx="571500" cy="642938"/>
            </a:xfrm>
            <a:custGeom>
              <a:avLst/>
              <a:gdLst>
                <a:gd name="T0" fmla="*/ 31 w 151"/>
                <a:gd name="T1" fmla="*/ 170 h 170"/>
                <a:gd name="T2" fmla="*/ 151 w 151"/>
                <a:gd name="T3" fmla="*/ 170 h 170"/>
                <a:gd name="T4" fmla="*/ 151 w 151"/>
                <a:gd name="T5" fmla="*/ 0 h 170"/>
                <a:gd name="T6" fmla="*/ 0 w 151"/>
                <a:gd name="T7" fmla="*/ 0 h 170"/>
                <a:gd name="T8" fmla="*/ 31 w 151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70">
                  <a:moveTo>
                    <a:pt x="31" y="170"/>
                  </a:moveTo>
                  <a:cubicBezTo>
                    <a:pt x="151" y="170"/>
                    <a:pt x="151" y="170"/>
                    <a:pt x="151" y="17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63"/>
                    <a:pt x="13" y="121"/>
                    <a:pt x="31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602E7928-77F7-31C5-3861-1650940C0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6" y="444501"/>
              <a:ext cx="388938" cy="376238"/>
            </a:xfrm>
            <a:custGeom>
              <a:avLst/>
              <a:gdLst>
                <a:gd name="T0" fmla="*/ 0 w 103"/>
                <a:gd name="T1" fmla="*/ 100 h 100"/>
                <a:gd name="T2" fmla="*/ 103 w 103"/>
                <a:gd name="T3" fmla="*/ 100 h 100"/>
                <a:gd name="T4" fmla="*/ 103 w 103"/>
                <a:gd name="T5" fmla="*/ 0 h 100"/>
                <a:gd name="T6" fmla="*/ 0 w 103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0">
                  <a:moveTo>
                    <a:pt x="0" y="100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3" y="9"/>
                    <a:pt x="27" y="46"/>
                    <a:pt x="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8D160C2F-6495-82B3-034D-B869A9D7E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3763" y="515938"/>
              <a:ext cx="465138" cy="304800"/>
            </a:xfrm>
            <a:custGeom>
              <a:avLst/>
              <a:gdLst>
                <a:gd name="T0" fmla="*/ 123 w 123"/>
                <a:gd name="T1" fmla="*/ 0 h 81"/>
                <a:gd name="T2" fmla="*/ 0 w 123"/>
                <a:gd name="T3" fmla="*/ 81 h 81"/>
                <a:gd name="T4" fmla="*/ 73 w 123"/>
                <a:gd name="T5" fmla="*/ 81 h 81"/>
                <a:gd name="T6" fmla="*/ 123 w 123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81">
                  <a:moveTo>
                    <a:pt x="123" y="0"/>
                  </a:moveTo>
                  <a:cubicBezTo>
                    <a:pt x="76" y="17"/>
                    <a:pt x="34" y="45"/>
                    <a:pt x="0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87" y="49"/>
                    <a:pt x="104" y="22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32CF4A8C-5A8E-D504-22F9-A54AA40DC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968376"/>
              <a:ext cx="561975" cy="642938"/>
            </a:xfrm>
            <a:custGeom>
              <a:avLst/>
              <a:gdLst>
                <a:gd name="T0" fmla="*/ 149 w 149"/>
                <a:gd name="T1" fmla="*/ 0 h 170"/>
                <a:gd name="T2" fmla="*/ 59 w 149"/>
                <a:gd name="T3" fmla="*/ 0 h 170"/>
                <a:gd name="T4" fmla="*/ 0 w 149"/>
                <a:gd name="T5" fmla="*/ 170 h 170"/>
                <a:gd name="T6" fmla="*/ 121 w 149"/>
                <a:gd name="T7" fmla="*/ 170 h 170"/>
                <a:gd name="T8" fmla="*/ 149 w 149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70">
                  <a:moveTo>
                    <a:pt x="149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5" y="49"/>
                    <a:pt x="4" y="107"/>
                    <a:pt x="0" y="170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3" y="108"/>
                    <a:pt x="133" y="50"/>
                    <a:pt x="1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81462751-922E-77D4-A9F8-E75FF17E8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3763" y="2546351"/>
              <a:ext cx="465138" cy="311150"/>
            </a:xfrm>
            <a:custGeom>
              <a:avLst/>
              <a:gdLst>
                <a:gd name="T0" fmla="*/ 0 w 123"/>
                <a:gd name="T1" fmla="*/ 0 h 82"/>
                <a:gd name="T2" fmla="*/ 123 w 123"/>
                <a:gd name="T3" fmla="*/ 82 h 82"/>
                <a:gd name="T4" fmla="*/ 73 w 123"/>
                <a:gd name="T5" fmla="*/ 0 h 82"/>
                <a:gd name="T6" fmla="*/ 0 w 12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82">
                  <a:moveTo>
                    <a:pt x="0" y="0"/>
                  </a:moveTo>
                  <a:cubicBezTo>
                    <a:pt x="34" y="36"/>
                    <a:pt x="76" y="64"/>
                    <a:pt x="123" y="82"/>
                  </a:cubicBezTo>
                  <a:cubicBezTo>
                    <a:pt x="104" y="60"/>
                    <a:pt x="87" y="32"/>
                    <a:pt x="7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D3E3246F-66FE-BF1C-18A5-58498E570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1757363"/>
              <a:ext cx="561975" cy="642938"/>
            </a:xfrm>
            <a:custGeom>
              <a:avLst/>
              <a:gdLst>
                <a:gd name="T0" fmla="*/ 121 w 149"/>
                <a:gd name="T1" fmla="*/ 0 h 170"/>
                <a:gd name="T2" fmla="*/ 0 w 149"/>
                <a:gd name="T3" fmla="*/ 0 h 170"/>
                <a:gd name="T4" fmla="*/ 59 w 149"/>
                <a:gd name="T5" fmla="*/ 170 h 170"/>
                <a:gd name="T6" fmla="*/ 149 w 149"/>
                <a:gd name="T7" fmla="*/ 170 h 170"/>
                <a:gd name="T8" fmla="*/ 121 w 149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70">
                  <a:moveTo>
                    <a:pt x="1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63"/>
                    <a:pt x="25" y="121"/>
                    <a:pt x="5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33" y="120"/>
                    <a:pt x="123" y="62"/>
                    <a:pt x="1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135C8716-1CFE-DB8B-9C6A-449ABA156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4438" y="968376"/>
              <a:ext cx="561975" cy="642938"/>
            </a:xfrm>
            <a:custGeom>
              <a:avLst/>
              <a:gdLst>
                <a:gd name="T0" fmla="*/ 28 w 149"/>
                <a:gd name="T1" fmla="*/ 170 h 170"/>
                <a:gd name="T2" fmla="*/ 149 w 149"/>
                <a:gd name="T3" fmla="*/ 170 h 170"/>
                <a:gd name="T4" fmla="*/ 90 w 149"/>
                <a:gd name="T5" fmla="*/ 0 h 170"/>
                <a:gd name="T6" fmla="*/ 0 w 149"/>
                <a:gd name="T7" fmla="*/ 0 h 170"/>
                <a:gd name="T8" fmla="*/ 28 w 149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70">
                  <a:moveTo>
                    <a:pt x="28" y="170"/>
                  </a:moveTo>
                  <a:cubicBezTo>
                    <a:pt x="149" y="170"/>
                    <a:pt x="149" y="170"/>
                    <a:pt x="149" y="170"/>
                  </a:cubicBezTo>
                  <a:cubicBezTo>
                    <a:pt x="145" y="107"/>
                    <a:pt x="124" y="49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50"/>
                    <a:pt x="26" y="108"/>
                    <a:pt x="28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89D1C5A1-FD01-B677-1EB4-4D7CE28A4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8376" y="515938"/>
              <a:ext cx="465138" cy="304800"/>
            </a:xfrm>
            <a:custGeom>
              <a:avLst/>
              <a:gdLst>
                <a:gd name="T0" fmla="*/ 123 w 123"/>
                <a:gd name="T1" fmla="*/ 81 h 81"/>
                <a:gd name="T2" fmla="*/ 0 w 123"/>
                <a:gd name="T3" fmla="*/ 0 h 81"/>
                <a:gd name="T4" fmla="*/ 50 w 123"/>
                <a:gd name="T5" fmla="*/ 81 h 81"/>
                <a:gd name="T6" fmla="*/ 123 w 123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81">
                  <a:moveTo>
                    <a:pt x="123" y="81"/>
                  </a:moveTo>
                  <a:cubicBezTo>
                    <a:pt x="89" y="45"/>
                    <a:pt x="47" y="17"/>
                    <a:pt x="0" y="0"/>
                  </a:cubicBezTo>
                  <a:cubicBezTo>
                    <a:pt x="19" y="22"/>
                    <a:pt x="36" y="49"/>
                    <a:pt x="50" y="81"/>
                  </a:cubicBezTo>
                  <a:lnTo>
                    <a:pt x="123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5AA84A9C-BA02-9D91-94C0-F3A47D147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8376" y="2546351"/>
              <a:ext cx="465138" cy="311150"/>
            </a:xfrm>
            <a:custGeom>
              <a:avLst/>
              <a:gdLst>
                <a:gd name="T0" fmla="*/ 0 w 123"/>
                <a:gd name="T1" fmla="*/ 82 h 82"/>
                <a:gd name="T2" fmla="*/ 123 w 123"/>
                <a:gd name="T3" fmla="*/ 0 h 82"/>
                <a:gd name="T4" fmla="*/ 50 w 123"/>
                <a:gd name="T5" fmla="*/ 0 h 82"/>
                <a:gd name="T6" fmla="*/ 0 w 123"/>
                <a:gd name="T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82">
                  <a:moveTo>
                    <a:pt x="0" y="82"/>
                  </a:moveTo>
                  <a:cubicBezTo>
                    <a:pt x="47" y="64"/>
                    <a:pt x="89" y="36"/>
                    <a:pt x="123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36" y="32"/>
                    <a:pt x="19" y="60"/>
                    <a:pt x="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009B096A-57EA-4529-1851-B52B4BE44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4438" y="1757363"/>
              <a:ext cx="561975" cy="642938"/>
            </a:xfrm>
            <a:custGeom>
              <a:avLst/>
              <a:gdLst>
                <a:gd name="T0" fmla="*/ 0 w 149"/>
                <a:gd name="T1" fmla="*/ 170 h 170"/>
                <a:gd name="T2" fmla="*/ 90 w 149"/>
                <a:gd name="T3" fmla="*/ 170 h 170"/>
                <a:gd name="T4" fmla="*/ 149 w 149"/>
                <a:gd name="T5" fmla="*/ 0 h 170"/>
                <a:gd name="T6" fmla="*/ 28 w 149"/>
                <a:gd name="T7" fmla="*/ 0 h 170"/>
                <a:gd name="T8" fmla="*/ 0 w 149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70">
                  <a:moveTo>
                    <a:pt x="0" y="170"/>
                  </a:moveTo>
                  <a:cubicBezTo>
                    <a:pt x="90" y="170"/>
                    <a:pt x="90" y="170"/>
                    <a:pt x="90" y="170"/>
                  </a:cubicBezTo>
                  <a:cubicBezTo>
                    <a:pt x="124" y="121"/>
                    <a:pt x="145" y="63"/>
                    <a:pt x="14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62"/>
                    <a:pt x="16" y="120"/>
                    <a:pt x="0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F0896F8B-ACE3-86F9-9B3A-258568A83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1663" y="2546351"/>
              <a:ext cx="388938" cy="377825"/>
            </a:xfrm>
            <a:custGeom>
              <a:avLst/>
              <a:gdLst>
                <a:gd name="T0" fmla="*/ 0 w 103"/>
                <a:gd name="T1" fmla="*/ 0 h 100"/>
                <a:gd name="T2" fmla="*/ 0 w 103"/>
                <a:gd name="T3" fmla="*/ 100 h 100"/>
                <a:gd name="T4" fmla="*/ 103 w 103"/>
                <a:gd name="T5" fmla="*/ 0 h 100"/>
                <a:gd name="T6" fmla="*/ 0 w 103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0">
                  <a:moveTo>
                    <a:pt x="0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40" y="91"/>
                    <a:pt x="76" y="54"/>
                    <a:pt x="1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63E92C85-A0B8-4A3C-55F4-7E434DC84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1663" y="1757363"/>
              <a:ext cx="571500" cy="642938"/>
            </a:xfrm>
            <a:custGeom>
              <a:avLst/>
              <a:gdLst>
                <a:gd name="T0" fmla="*/ 151 w 151"/>
                <a:gd name="T1" fmla="*/ 0 h 170"/>
                <a:gd name="T2" fmla="*/ 0 w 151"/>
                <a:gd name="T3" fmla="*/ 0 h 170"/>
                <a:gd name="T4" fmla="*/ 0 w 151"/>
                <a:gd name="T5" fmla="*/ 170 h 170"/>
                <a:gd name="T6" fmla="*/ 120 w 151"/>
                <a:gd name="T7" fmla="*/ 170 h 170"/>
                <a:gd name="T8" fmla="*/ 151 w 151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70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38" y="121"/>
                    <a:pt x="149" y="63"/>
                    <a:pt x="1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18FE1587-670B-A8A8-F25E-213546816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1663" y="444501"/>
              <a:ext cx="388938" cy="376238"/>
            </a:xfrm>
            <a:custGeom>
              <a:avLst/>
              <a:gdLst>
                <a:gd name="T0" fmla="*/ 0 w 103"/>
                <a:gd name="T1" fmla="*/ 0 h 100"/>
                <a:gd name="T2" fmla="*/ 0 w 103"/>
                <a:gd name="T3" fmla="*/ 100 h 100"/>
                <a:gd name="T4" fmla="*/ 103 w 103"/>
                <a:gd name="T5" fmla="*/ 100 h 100"/>
                <a:gd name="T6" fmla="*/ 0 w 103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0">
                  <a:moveTo>
                    <a:pt x="0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76" y="46"/>
                    <a:pt x="40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F0A65C5E-54A3-31E1-50DC-A85E363E8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1663" y="968376"/>
              <a:ext cx="571500" cy="642938"/>
            </a:xfrm>
            <a:custGeom>
              <a:avLst/>
              <a:gdLst>
                <a:gd name="T0" fmla="*/ 120 w 151"/>
                <a:gd name="T1" fmla="*/ 0 h 170"/>
                <a:gd name="T2" fmla="*/ 0 w 151"/>
                <a:gd name="T3" fmla="*/ 0 h 170"/>
                <a:gd name="T4" fmla="*/ 0 w 151"/>
                <a:gd name="T5" fmla="*/ 170 h 170"/>
                <a:gd name="T6" fmla="*/ 151 w 151"/>
                <a:gd name="T7" fmla="*/ 170 h 170"/>
                <a:gd name="T8" fmla="*/ 120 w 151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70">
                  <a:moveTo>
                    <a:pt x="1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151" y="170"/>
                    <a:pt x="151" y="170"/>
                    <a:pt x="151" y="170"/>
                  </a:cubicBezTo>
                  <a:cubicBezTo>
                    <a:pt x="149" y="108"/>
                    <a:pt x="138" y="49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38316E-5C55-20D6-2E2D-E8628192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099" y="3149721"/>
            <a:ext cx="8514046" cy="1969156"/>
          </a:xfrm>
        </p:spPr>
        <p:txBody>
          <a:bodyPr anchor="t"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0E55F6-D11A-BB71-A3CA-432A3356652F}"/>
              </a:ext>
            </a:extLst>
          </p:cNvPr>
          <p:cNvSpPr/>
          <p:nvPr userDrawn="1"/>
        </p:nvSpPr>
        <p:spPr>
          <a:xfrm>
            <a:off x="10472928" y="0"/>
            <a:ext cx="171907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96737A8-573D-314D-97E8-D2EA3DCBE0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72929" y="6036120"/>
            <a:ext cx="1719072" cy="396875"/>
          </a:xfrm>
        </p:spPr>
        <p:txBody>
          <a:bodyPr anchor="ctr">
            <a:normAutofit/>
          </a:bodyPr>
          <a:lstStyle>
            <a:lvl1pPr algn="ctr">
              <a:defRPr sz="1400" b="1">
                <a:solidFill>
                  <a:srgbClr val="1061A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C54B75-E925-603F-56EA-1A5B017E81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485" y="3172968"/>
            <a:ext cx="518549" cy="512064"/>
            <a:chOff x="0" y="3120177"/>
            <a:chExt cx="527591" cy="617646"/>
          </a:xfrm>
          <a:solidFill>
            <a:schemeClr val="bg1">
              <a:lumMod val="95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F1238A5-BB73-0133-2B8E-28562F24ED58}"/>
                </a:ext>
              </a:extLst>
            </p:cNvPr>
            <p:cNvSpPr/>
            <p:nvPr userDrawn="1"/>
          </p:nvSpPr>
          <p:spPr>
            <a:xfrm>
              <a:off x="0" y="3120177"/>
              <a:ext cx="154823" cy="6176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568B9DF-6FB0-4CF3-5798-E53753BEE065}"/>
                </a:ext>
              </a:extLst>
            </p:cNvPr>
            <p:cNvSpPr/>
            <p:nvPr userDrawn="1"/>
          </p:nvSpPr>
          <p:spPr>
            <a:xfrm>
              <a:off x="186384" y="3120177"/>
              <a:ext cx="154823" cy="6176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725FE8-6205-CD64-BC1F-116F985CC9AC}"/>
                </a:ext>
              </a:extLst>
            </p:cNvPr>
            <p:cNvSpPr/>
            <p:nvPr userDrawn="1"/>
          </p:nvSpPr>
          <p:spPr>
            <a:xfrm>
              <a:off x="372768" y="3120177"/>
              <a:ext cx="154823" cy="6176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7C93748-A7CF-3719-DF08-2FD4A2C4AF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9588" y="466796"/>
            <a:ext cx="2912403" cy="723314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406B94B-1F2A-8231-7AF8-273F631235A4}"/>
              </a:ext>
            </a:extLst>
          </p:cNvPr>
          <p:cNvSpPr txBox="1">
            <a:spLocks/>
          </p:cNvSpPr>
          <p:nvPr userDrawn="1"/>
        </p:nvSpPr>
        <p:spPr>
          <a:xfrm>
            <a:off x="1181100" y="6502863"/>
            <a:ext cx="3799209" cy="180049"/>
          </a:xfrm>
          <a:prstGeom prst="rect">
            <a:avLst/>
          </a:prstGeom>
          <a:ln w="6350">
            <a:solidFill>
              <a:schemeClr val="accent5"/>
            </a:solidFill>
          </a:ln>
        </p:spPr>
        <p:txBody>
          <a:bodyPr vert="horz" wrap="square" lIns="45720" tIns="27432" rIns="45720" bIns="27432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230188" indent="-1762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1778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90000"/>
              <a:buFont typeface="Calibri Light" panose="020F030202020403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75000"/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Calibri Light" panose="020F0302020204030204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900" b="1" dirty="0">
                <a:solidFill>
                  <a:schemeClr val="accent5"/>
                </a:solidFill>
                <a:latin typeface="+mj-lt"/>
              </a:rPr>
              <a:t> For institutional investor/professional use only. Not for use with the public.</a:t>
            </a:r>
          </a:p>
        </p:txBody>
      </p:sp>
    </p:spTree>
    <p:extLst>
      <p:ext uri="{BB962C8B-B14F-4D97-AF65-F5344CB8AC3E}">
        <p14:creationId xmlns:p14="http://schemas.microsoft.com/office/powerpoint/2010/main" val="908252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4" userDrawn="1">
          <p15:clr>
            <a:srgbClr val="FBAE40"/>
          </p15:clr>
        </p15:guide>
        <p15:guide id="3" pos="39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5B46B160-B65C-E488-5651-45434AD472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7" y="6161850"/>
            <a:ext cx="11277600" cy="124650"/>
          </a:xfrm>
        </p:spPr>
        <p:txBody>
          <a:bodyPr anchor="b" anchorCtr="0">
            <a:spAutoFit/>
          </a:bodyPr>
          <a:lstStyle>
            <a:lvl1pPr>
              <a:lnSpc>
                <a:spcPct val="88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107C10-A04F-063C-0455-E72E17EBCDB1}"/>
              </a:ext>
            </a:extLst>
          </p:cNvPr>
          <p:cNvSpPr/>
          <p:nvPr userDrawn="1"/>
        </p:nvSpPr>
        <p:spPr>
          <a:xfrm>
            <a:off x="302362" y="1287475"/>
            <a:ext cx="11587276" cy="3974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96325"/>
            <a:ext cx="11277600" cy="3665350"/>
          </a:xfrm>
        </p:spPr>
        <p:txBody>
          <a:bodyPr/>
          <a:lstStyle>
            <a:lvl1pPr>
              <a:spcBef>
                <a:spcPts val="800"/>
              </a:spcBef>
              <a:defRPr sz="1800"/>
            </a:lvl1pPr>
            <a:lvl2pPr>
              <a:spcBef>
                <a:spcPts val="800"/>
              </a:spcBef>
              <a:defRPr sz="1800"/>
            </a:lvl2pPr>
            <a:lvl3pPr>
              <a:spcBef>
                <a:spcPts val="800"/>
              </a:spcBef>
              <a:defRPr sz="1800"/>
            </a:lvl3pPr>
            <a:lvl4pPr>
              <a:spcBef>
                <a:spcPts val="800"/>
              </a:spcBef>
              <a:defRPr sz="1800"/>
            </a:lvl4pPr>
            <a:lvl5pPr>
              <a:spcBef>
                <a:spcPts val="8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81F15DF-7BAF-F5C6-3C47-1CCD3E61A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B7E83C7-FE86-FA57-482A-1D90811C36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767651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head 18pt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19"/>
            <a:ext cx="11277600" cy="4766032"/>
          </a:xfrm>
        </p:spPr>
        <p:txBody>
          <a:bodyPr/>
          <a:lstStyle>
            <a:lvl1pPr>
              <a:defRPr sz="20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FF4BE-D23D-8C34-E739-4DB2EE925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CD0554DA-818A-86C3-BCA0-BE1C822C3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E976B32C-03DB-74E4-8A73-28829933C5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7" y="6161850"/>
            <a:ext cx="11277600" cy="124650"/>
          </a:xfrm>
        </p:spPr>
        <p:txBody>
          <a:bodyPr anchor="b" anchorCtr="0">
            <a:spAutoFit/>
          </a:bodyPr>
          <a:lstStyle>
            <a:lvl1pPr>
              <a:lnSpc>
                <a:spcPct val="88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260534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19"/>
            <a:ext cx="11277600" cy="4766032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14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200"/>
            </a:lvl4pPr>
            <a:lvl5pPr>
              <a:spcBef>
                <a:spcPts val="600"/>
              </a:spcBef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F5772-4D79-97D8-5A01-DDF307563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0B17B9A-2A21-D51F-7FF8-1A584BDE9B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FBBDB4E9-9544-3FE0-0890-F61ED49DBB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7" y="6161850"/>
            <a:ext cx="11277600" cy="124650"/>
          </a:xfrm>
        </p:spPr>
        <p:txBody>
          <a:bodyPr anchor="b" anchorCtr="0">
            <a:spAutoFit/>
          </a:bodyPr>
          <a:lstStyle>
            <a:lvl1pPr>
              <a:lnSpc>
                <a:spcPct val="88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504649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(no subhea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53440"/>
            <a:ext cx="11277600" cy="5101311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defRPr sz="1400"/>
            </a:lvl1pPr>
            <a:lvl2pPr>
              <a:spcBef>
                <a:spcPts val="600"/>
              </a:spcBef>
              <a:defRPr sz="1200"/>
            </a:lvl2pPr>
            <a:lvl3pPr>
              <a:spcBef>
                <a:spcPts val="600"/>
              </a:spcBef>
              <a:defRPr sz="1200"/>
            </a:lvl3pPr>
            <a:lvl4pPr>
              <a:spcBef>
                <a:spcPts val="600"/>
              </a:spcBef>
              <a:defRPr sz="1200"/>
            </a:lvl4pPr>
            <a:lvl5pPr>
              <a:spcBef>
                <a:spcPts val="600"/>
              </a:spcBef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4D45E-90EE-567D-4055-4103F52387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3847A9DE-0805-8C2F-7498-CBB24ACF8B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7" y="6161850"/>
            <a:ext cx="11277600" cy="124650"/>
          </a:xfrm>
        </p:spPr>
        <p:txBody>
          <a:bodyPr anchor="b" anchorCtr="0">
            <a:spAutoFit/>
          </a:bodyPr>
          <a:lstStyle>
            <a:lvl1pPr>
              <a:lnSpc>
                <a:spcPct val="88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482023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7756-ECF3-124B-397B-40D41C5DA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B0F44F2-DEB5-E3B5-00E5-E0C25BBFD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AF85A46F-67FC-420E-8D4A-54F9E162CD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7" y="6161850"/>
            <a:ext cx="11277600" cy="124650"/>
          </a:xfrm>
        </p:spPr>
        <p:txBody>
          <a:bodyPr anchor="b" anchorCtr="0">
            <a:spAutoFit/>
          </a:bodyPr>
          <a:lstStyle>
            <a:lvl1pPr>
              <a:lnSpc>
                <a:spcPct val="88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341446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7756-ECF3-124B-397B-40D41C5DA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E2A284-EBAB-C60D-E732-FDE38D256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603F3DA9-7EE8-7F0C-E8E4-8DAD392CF4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5EA14468-D6FF-8BA7-98B7-C988D0AE95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7" y="6161850"/>
            <a:ext cx="11277600" cy="124650"/>
          </a:xfrm>
        </p:spPr>
        <p:txBody>
          <a:bodyPr anchor="b" anchorCtr="0">
            <a:spAutoFit/>
          </a:bodyPr>
          <a:lstStyle>
            <a:lvl1pPr>
              <a:lnSpc>
                <a:spcPct val="88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030563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Graph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107C10-A04F-063C-0455-E72E17EBCDB1}"/>
              </a:ext>
            </a:extLst>
          </p:cNvPr>
          <p:cNvSpPr/>
          <p:nvPr userDrawn="1"/>
        </p:nvSpPr>
        <p:spPr>
          <a:xfrm>
            <a:off x="376844" y="1143000"/>
            <a:ext cx="2703885" cy="5143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0591"/>
            <a:ext cx="2468880" cy="49654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 marL="176213" indent="-176213">
              <a:lnSpc>
                <a:spcPct val="95000"/>
              </a:lnSpc>
              <a:spcBef>
                <a:spcPts val="400"/>
              </a:spcBef>
              <a:defRPr sz="1200">
                <a:solidFill>
                  <a:schemeClr val="tx1"/>
                </a:solidFill>
                <a:latin typeface="+mj-lt"/>
              </a:defRPr>
            </a:lvl2pPr>
            <a:lvl3pPr marL="398463" indent="-177800">
              <a:lnSpc>
                <a:spcPct val="95000"/>
              </a:lnSpc>
              <a:spcBef>
                <a:spcPts val="400"/>
              </a:spcBef>
              <a:defRPr sz="1200">
                <a:solidFill>
                  <a:schemeClr val="tx1"/>
                </a:solidFill>
                <a:latin typeface="+mj-lt"/>
              </a:defRPr>
            </a:lvl3pPr>
            <a:lvl4pPr marL="625475" indent="-169863">
              <a:lnSpc>
                <a:spcPct val="95000"/>
              </a:lnSpc>
              <a:spcBef>
                <a:spcPts val="400"/>
              </a:spcBef>
              <a:defRPr sz="1200">
                <a:solidFill>
                  <a:schemeClr val="tx1"/>
                </a:solidFill>
                <a:latin typeface="+mj-lt"/>
              </a:defRPr>
            </a:lvl4pPr>
            <a:lvl5pPr marL="858838" indent="-169863">
              <a:lnSpc>
                <a:spcPct val="95000"/>
              </a:lnSpc>
              <a:spcBef>
                <a:spcPts val="400"/>
              </a:spcBef>
              <a:defRPr sz="12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F89215A-1068-893D-AE80-8CB74310B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A0E774F-D376-A0CA-C4D5-47DB764850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8D38DDF5-DAD9-6939-A960-49B6614341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410325"/>
            <a:ext cx="5620492" cy="36512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406964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720">
          <p15:clr>
            <a:srgbClr val="FBAE40"/>
          </p15:clr>
        </p15:guide>
        <p15:guide id="2" orient="horz" pos="2232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pos="2040">
          <p15:clr>
            <a:srgbClr val="FBAE40"/>
          </p15:clr>
        </p15:guide>
        <p15:guide id="5" pos="4656">
          <p15:clr>
            <a:srgbClr val="FBAE40"/>
          </p15:clr>
        </p15:guide>
        <p15:guide id="6" pos="4776">
          <p15:clr>
            <a:srgbClr val="FBAE40"/>
          </p15:clr>
        </p15:guide>
        <p15:guide id="7" orient="horz" pos="386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4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B51E58-EB58-2379-B8A6-A77C8920D2ED}"/>
              </a:ext>
            </a:extLst>
          </p:cNvPr>
          <p:cNvSpPr/>
          <p:nvPr userDrawn="1"/>
        </p:nvSpPr>
        <p:spPr>
          <a:xfrm>
            <a:off x="376844" y="1143000"/>
            <a:ext cx="2703885" cy="5143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0591"/>
            <a:ext cx="2514600" cy="49654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400">
                <a:latin typeface="+mj-lt"/>
              </a:defRPr>
            </a:lvl1pPr>
            <a:lvl2pPr marL="176213" indent="-176213">
              <a:lnSpc>
                <a:spcPct val="100000"/>
              </a:lnSpc>
              <a:spcBef>
                <a:spcPts val="600"/>
              </a:spcBef>
              <a:defRPr sz="1200">
                <a:latin typeface="+mj-lt"/>
              </a:defRPr>
            </a:lvl2pPr>
            <a:lvl3pPr marL="398463" indent="-177800">
              <a:lnSpc>
                <a:spcPct val="100000"/>
              </a:lnSpc>
              <a:spcBef>
                <a:spcPts val="600"/>
              </a:spcBef>
              <a:defRPr sz="1200">
                <a:latin typeface="+mj-lt"/>
              </a:defRPr>
            </a:lvl3pPr>
            <a:lvl4pPr marL="627063" indent="-169863">
              <a:lnSpc>
                <a:spcPct val="100000"/>
              </a:lnSpc>
              <a:spcBef>
                <a:spcPts val="600"/>
              </a:spcBef>
              <a:defRPr sz="1200">
                <a:latin typeface="+mj-lt"/>
              </a:defRPr>
            </a:lvl4pPr>
            <a:lvl5pPr marL="855663" indent="-169863">
              <a:lnSpc>
                <a:spcPct val="100000"/>
              </a:lnSpc>
              <a:spcBef>
                <a:spcPts val="600"/>
              </a:spcBef>
              <a:defRPr sz="12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2D7169-09A3-8754-6F69-166BFA9C101F}"/>
              </a:ext>
            </a:extLst>
          </p:cNvPr>
          <p:cNvCxnSpPr>
            <a:cxnSpLocks/>
          </p:cNvCxnSpPr>
          <p:nvPr userDrawn="1"/>
        </p:nvCxnSpPr>
        <p:spPr>
          <a:xfrm>
            <a:off x="3231973" y="3714749"/>
            <a:ext cx="850392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1F6A0AF-7840-A2A3-F98B-813F1FE16DF9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923613" y="3713952"/>
            <a:ext cx="512064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581044F-A065-5ECB-E5B7-B7464BF8B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BC217752-8D6D-6E77-ACD8-7E1FF8CA82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9AAB24F3-6889-6F88-5B48-B4B204C136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410325"/>
            <a:ext cx="5620492" cy="36512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856673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720" userDrawn="1">
          <p15:clr>
            <a:srgbClr val="FBAE40"/>
          </p15:clr>
        </p15:guide>
        <p15:guide id="2" orient="horz" pos="2280" userDrawn="1">
          <p15:clr>
            <a:srgbClr val="FBAE40"/>
          </p15:clr>
        </p15:guide>
        <p15:guide id="3" orient="horz" pos="2400" userDrawn="1">
          <p15:clr>
            <a:srgbClr val="FBAE40"/>
          </p15:clr>
        </p15:guide>
        <p15:guide id="4" pos="2040" userDrawn="1">
          <p15:clr>
            <a:srgbClr val="FBAE40"/>
          </p15:clr>
        </p15:guide>
        <p15:guide id="5" pos="4656" userDrawn="1">
          <p15:clr>
            <a:srgbClr val="FBAE40"/>
          </p15:clr>
        </p15:guide>
        <p15:guide id="6" pos="477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&amp; 3 char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107C10-A04F-063C-0455-E72E17EBCDB1}"/>
              </a:ext>
            </a:extLst>
          </p:cNvPr>
          <p:cNvSpPr/>
          <p:nvPr userDrawn="1"/>
        </p:nvSpPr>
        <p:spPr>
          <a:xfrm>
            <a:off x="376844" y="1143000"/>
            <a:ext cx="2703885" cy="5143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0591"/>
            <a:ext cx="2468880" cy="49654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1"/>
                </a:solidFill>
                <a:latin typeface="+mj-lt"/>
              </a:defRPr>
            </a:lvl1pPr>
            <a:lvl2pPr marL="176213" indent="-17621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2pPr>
            <a:lvl3pPr marL="398463" indent="-177800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3pPr>
            <a:lvl4pPr marL="625475" indent="-16986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4pPr>
            <a:lvl5pPr marL="858838" indent="-16986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BBE270-8B00-4AB1-DF95-6B40C3FC8419}"/>
              </a:ext>
            </a:extLst>
          </p:cNvPr>
          <p:cNvGrpSpPr/>
          <p:nvPr userDrawn="1"/>
        </p:nvGrpSpPr>
        <p:grpSpPr>
          <a:xfrm>
            <a:off x="3231973" y="1153632"/>
            <a:ext cx="4251960" cy="4980468"/>
            <a:chOff x="3231973" y="1153632"/>
            <a:chExt cx="4251960" cy="512064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52D7169-09A3-8754-6F69-166BFA9C10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231973" y="3714749"/>
              <a:ext cx="415942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1F6A0AF-7840-A2A3-F98B-813F1FE16DF9}"/>
                </a:ext>
              </a:extLst>
            </p:cNvPr>
            <p:cNvCxnSpPr>
              <a:cxnSpLocks/>
            </p:cNvCxnSpPr>
            <p:nvPr userDrawn="1"/>
          </p:nvCxnSpPr>
          <p:spPr>
            <a:xfrm rot="5400000">
              <a:off x="4923613" y="3713952"/>
              <a:ext cx="512064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C9A57E60-9509-DEB5-B477-6B214DD992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31974" y="6174797"/>
            <a:ext cx="8502826" cy="215444"/>
          </a:xfrm>
        </p:spPr>
        <p:txBody>
          <a:bodyPr>
            <a:noAutofit/>
          </a:bodyPr>
          <a:lstStyle>
            <a:lvl1pPr>
              <a:spcBef>
                <a:spcPts val="200"/>
              </a:spcBef>
              <a:defRPr sz="80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DD1939-A9DD-6FAF-222C-C9526E02A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B521701-C606-34D6-9D0C-B25ADBDA82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8988B650-6F64-B09B-C0CD-2E3ABCBBAE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410325"/>
            <a:ext cx="5620492" cy="36512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47660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720">
          <p15:clr>
            <a:srgbClr val="FBAE40"/>
          </p15:clr>
        </p15:guide>
        <p15:guide id="2" orient="horz" pos="2232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pos="2040">
          <p15:clr>
            <a:srgbClr val="FBAE40"/>
          </p15:clr>
        </p15:guide>
        <p15:guide id="5" pos="4656">
          <p15:clr>
            <a:srgbClr val="FBAE40"/>
          </p15:clr>
        </p15:guide>
        <p15:guide id="6" pos="4776">
          <p15:clr>
            <a:srgbClr val="FBAE40"/>
          </p15:clr>
        </p15:guide>
        <p15:guide id="7" orient="horz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&amp; 3 char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107C10-A04F-063C-0455-E72E17EBCDB1}"/>
              </a:ext>
            </a:extLst>
          </p:cNvPr>
          <p:cNvSpPr/>
          <p:nvPr userDrawn="1"/>
        </p:nvSpPr>
        <p:spPr>
          <a:xfrm>
            <a:off x="376844" y="1143000"/>
            <a:ext cx="2703885" cy="5143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0591"/>
            <a:ext cx="2468880" cy="49654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1"/>
                </a:solidFill>
                <a:latin typeface="+mj-lt"/>
              </a:defRPr>
            </a:lvl1pPr>
            <a:lvl2pPr marL="176213" indent="-17621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2pPr>
            <a:lvl3pPr marL="398463" indent="-177800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3pPr>
            <a:lvl4pPr marL="625475" indent="-16986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4pPr>
            <a:lvl5pPr marL="858838" indent="-16986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BBE270-8B00-4AB1-DF95-6B40C3FC8419}"/>
              </a:ext>
            </a:extLst>
          </p:cNvPr>
          <p:cNvGrpSpPr/>
          <p:nvPr userDrawn="1"/>
        </p:nvGrpSpPr>
        <p:grpSpPr>
          <a:xfrm>
            <a:off x="3231973" y="3644641"/>
            <a:ext cx="8503920" cy="2489459"/>
            <a:chOff x="3231973" y="3714749"/>
            <a:chExt cx="8503920" cy="2559523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52D7169-09A3-8754-6F69-166BFA9C10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231973" y="3714749"/>
              <a:ext cx="8503920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1F6A0AF-7840-A2A3-F98B-813F1FE16DF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483933" y="3794749"/>
              <a:ext cx="0" cy="247952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C9A57E60-9509-DEB5-B477-6B214DD992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31974" y="6174797"/>
            <a:ext cx="8502826" cy="215444"/>
          </a:xfrm>
        </p:spPr>
        <p:txBody>
          <a:bodyPr>
            <a:noAutofit/>
          </a:bodyPr>
          <a:lstStyle>
            <a:lvl1pPr>
              <a:spcBef>
                <a:spcPts val="200"/>
              </a:spcBef>
              <a:defRPr sz="80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ADFF535-1E10-0E73-5929-499E42C87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BBD2B35-5328-4E74-1A12-E8886187BE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832C57-813F-9EE9-5B31-A934ED870A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410325"/>
            <a:ext cx="5620492" cy="36512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136509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720">
          <p15:clr>
            <a:srgbClr val="FBAE40"/>
          </p15:clr>
        </p15:guide>
        <p15:guide id="2" orient="horz" pos="2232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pos="2040">
          <p15:clr>
            <a:srgbClr val="FBAE40"/>
          </p15:clr>
        </p15:guide>
        <p15:guide id="5" pos="4656">
          <p15:clr>
            <a:srgbClr val="FBAE40"/>
          </p15:clr>
        </p15:guide>
        <p15:guide id="6" pos="4776">
          <p15:clr>
            <a:srgbClr val="FBAE40"/>
          </p15:clr>
        </p15:guide>
        <p15:guide id="7" orient="horz" pos="386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&amp; 2 char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107C10-A04F-063C-0455-E72E17EBCDB1}"/>
              </a:ext>
            </a:extLst>
          </p:cNvPr>
          <p:cNvSpPr/>
          <p:nvPr userDrawn="1"/>
        </p:nvSpPr>
        <p:spPr>
          <a:xfrm>
            <a:off x="376844" y="1143000"/>
            <a:ext cx="2703885" cy="5143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0591"/>
            <a:ext cx="2468880" cy="49654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1"/>
                </a:solidFill>
                <a:latin typeface="+mj-lt"/>
              </a:defRPr>
            </a:lvl1pPr>
            <a:lvl2pPr marL="176213" indent="-17621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2pPr>
            <a:lvl3pPr marL="398463" indent="-177800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3pPr>
            <a:lvl4pPr marL="625475" indent="-16986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4pPr>
            <a:lvl5pPr marL="858838" indent="-16986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2D7169-09A3-8754-6F69-166BFA9C101F}"/>
              </a:ext>
            </a:extLst>
          </p:cNvPr>
          <p:cNvCxnSpPr>
            <a:cxnSpLocks/>
          </p:cNvCxnSpPr>
          <p:nvPr userDrawn="1"/>
        </p:nvCxnSpPr>
        <p:spPr>
          <a:xfrm>
            <a:off x="3231973" y="3644641"/>
            <a:ext cx="850392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C9A57E60-9509-DEB5-B477-6B214DD992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31974" y="6174797"/>
            <a:ext cx="8502826" cy="215444"/>
          </a:xfrm>
        </p:spPr>
        <p:txBody>
          <a:bodyPr>
            <a:noAutofit/>
          </a:bodyPr>
          <a:lstStyle>
            <a:lvl1pPr>
              <a:spcBef>
                <a:spcPts val="200"/>
              </a:spcBef>
              <a:defRPr sz="80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A59BC80-C1E4-2A3A-E3DD-A68FA9B0F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4C07F6CB-31A2-838C-E935-E3C8F1C8D6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3753E6C0-4579-B245-9294-182127CCF8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410325"/>
            <a:ext cx="5620492" cy="36512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12099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720">
          <p15:clr>
            <a:srgbClr val="FBAE40"/>
          </p15:clr>
        </p15:guide>
        <p15:guide id="2" orient="horz" pos="2232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pos="2040">
          <p15:clr>
            <a:srgbClr val="FBAE40"/>
          </p15:clr>
        </p15:guide>
        <p15:guide id="5" pos="4656">
          <p15:clr>
            <a:srgbClr val="FBAE40"/>
          </p15:clr>
        </p15:guide>
        <p15:guide id="6" pos="4776">
          <p15:clr>
            <a:srgbClr val="FBAE40"/>
          </p15:clr>
        </p15:guide>
        <p15:guide id="7" orient="horz" pos="386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2 char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107C10-A04F-063C-0455-E72E17EBCDB1}"/>
              </a:ext>
            </a:extLst>
          </p:cNvPr>
          <p:cNvSpPr/>
          <p:nvPr userDrawn="1"/>
        </p:nvSpPr>
        <p:spPr>
          <a:xfrm>
            <a:off x="376844" y="1143000"/>
            <a:ext cx="2703885" cy="5143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0591"/>
            <a:ext cx="2468880" cy="49654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1"/>
                </a:solidFill>
                <a:latin typeface="+mj-lt"/>
              </a:defRPr>
            </a:lvl1pPr>
            <a:lvl2pPr marL="176213" indent="-17621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2pPr>
            <a:lvl3pPr marL="398463" indent="-177800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3pPr>
            <a:lvl4pPr marL="625475" indent="-16986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4pPr>
            <a:lvl5pPr marL="858838" indent="-169863"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1F6A0AF-7840-A2A3-F98B-813F1FE16DF9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993699" y="3643866"/>
            <a:ext cx="4980468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C9A57E60-9509-DEB5-B477-6B214DD992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31974" y="6174797"/>
            <a:ext cx="8502826" cy="215444"/>
          </a:xfrm>
        </p:spPr>
        <p:txBody>
          <a:bodyPr>
            <a:noAutofit/>
          </a:bodyPr>
          <a:lstStyle>
            <a:lvl1pPr>
              <a:spcBef>
                <a:spcPts val="200"/>
              </a:spcBef>
              <a:defRPr sz="80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96B0274-1FC0-C804-6965-366431424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1E59E40-A0BA-5CBC-F923-13038CE5DF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24816535-7560-BACE-99A2-A8306BCE52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410325"/>
            <a:ext cx="5620492" cy="36512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730977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720">
          <p15:clr>
            <a:srgbClr val="FBAE40"/>
          </p15:clr>
        </p15:guide>
        <p15:guide id="2" orient="horz" pos="2232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pos="2040">
          <p15:clr>
            <a:srgbClr val="FBAE40"/>
          </p15:clr>
        </p15:guide>
        <p15:guide id="5" pos="4656">
          <p15:clr>
            <a:srgbClr val="FBAE40"/>
          </p15:clr>
        </p15:guide>
        <p15:guide id="6" pos="4776">
          <p15:clr>
            <a:srgbClr val="FBAE40"/>
          </p15:clr>
        </p15:guide>
        <p15:guide id="7" orient="horz" pos="386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7756-ECF3-124B-397B-40D41C5DA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6C08B46-5CAA-D29B-712B-9111257A16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3746693"/>
            <a:ext cx="4762501" cy="2287587"/>
          </a:xfrm>
        </p:spPr>
        <p:txBody>
          <a:bodyPr/>
          <a:lstStyle>
            <a:lvl2pPr marL="0" indent="0">
              <a:spcBef>
                <a:spcPts val="0"/>
              </a:spcBef>
              <a:buNone/>
              <a:defRPr i="1"/>
            </a:lvl2pPr>
            <a:lvl3pPr marL="0" indent="0">
              <a:buNone/>
              <a:defRPr sz="1000"/>
            </a:lvl3pPr>
            <a:lvl4pPr marL="169863" indent="-107950">
              <a:spcBef>
                <a:spcPts val="300"/>
              </a:spcBef>
              <a:buFont typeface="Arial" panose="020B0604020202020204" pitchFamily="34" charset="0"/>
              <a:buChar char="•"/>
              <a:defRPr sz="1000"/>
            </a:lvl4pPr>
            <a:lvl5pPr marL="74453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6BC2733-399A-840C-DEDD-5EBD14C965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62700" y="3746693"/>
            <a:ext cx="4762500" cy="2287587"/>
          </a:xfrm>
        </p:spPr>
        <p:txBody>
          <a:bodyPr/>
          <a:lstStyle>
            <a:lvl2pPr marL="0" indent="0">
              <a:spcBef>
                <a:spcPts val="0"/>
              </a:spcBef>
              <a:buNone/>
              <a:defRPr i="1"/>
            </a:lvl2pPr>
            <a:lvl3pPr marL="0" indent="0">
              <a:buNone/>
              <a:defRPr sz="1000"/>
            </a:lvl3pPr>
            <a:lvl4pPr marL="169863" indent="-107950">
              <a:spcBef>
                <a:spcPts val="300"/>
              </a:spcBef>
              <a:buFont typeface="Arial" panose="020B0604020202020204" pitchFamily="34" charset="0"/>
              <a:buChar char="•"/>
              <a:defRPr sz="1000"/>
            </a:lvl4pPr>
            <a:lvl5pPr marL="74453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ECBC53-01B3-0664-619A-FFF426D28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331913"/>
            <a:ext cx="4762501" cy="2287587"/>
          </a:xfrm>
        </p:spPr>
        <p:txBody>
          <a:bodyPr/>
          <a:lstStyle>
            <a:lvl2pPr marL="0" indent="0">
              <a:spcBef>
                <a:spcPts val="0"/>
              </a:spcBef>
              <a:buNone/>
              <a:defRPr i="1"/>
            </a:lvl2pPr>
            <a:lvl3pPr marL="0" indent="0">
              <a:buNone/>
              <a:defRPr sz="1000"/>
            </a:lvl3pPr>
            <a:lvl4pPr marL="169863" indent="-107950">
              <a:spcBef>
                <a:spcPts val="300"/>
              </a:spcBef>
              <a:buFont typeface="Arial" panose="020B0604020202020204" pitchFamily="34" charset="0"/>
              <a:buChar char="•"/>
              <a:defRPr sz="1000"/>
            </a:lvl4pPr>
            <a:lvl5pPr marL="74453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E019ED3-802B-5710-4A95-4DAA870BF3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2700" y="1331913"/>
            <a:ext cx="4762500" cy="2287587"/>
          </a:xfrm>
        </p:spPr>
        <p:txBody>
          <a:bodyPr/>
          <a:lstStyle>
            <a:lvl2pPr marL="0" indent="0">
              <a:spcBef>
                <a:spcPts val="0"/>
              </a:spcBef>
              <a:buNone/>
              <a:defRPr i="1"/>
            </a:lvl2pPr>
            <a:lvl3pPr marL="0" indent="0">
              <a:buNone/>
              <a:defRPr sz="1000"/>
            </a:lvl3pPr>
            <a:lvl4pPr marL="169863" indent="-107950">
              <a:spcBef>
                <a:spcPts val="300"/>
              </a:spcBef>
              <a:buFont typeface="Arial" panose="020B0604020202020204" pitchFamily="34" charset="0"/>
              <a:buChar char="•"/>
              <a:defRPr sz="1000"/>
            </a:lvl4pPr>
            <a:lvl5pPr marL="74453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E96E6CB-7B2E-2E16-6069-9BA5B98BF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8BA1C406-6C79-887C-62F1-9904A8B6E7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 anchor="t">
            <a:normAutofit/>
          </a:bodyPr>
          <a:lstStyle>
            <a:lvl1pPr>
              <a:spcBef>
                <a:spcPts val="0"/>
              </a:spcBef>
              <a:defRPr sz="24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439352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  <p15:guide id="2" pos="672">
          <p15:clr>
            <a:srgbClr val="FBAE40"/>
          </p15:clr>
        </p15:guide>
        <p15:guide id="3" pos="7008">
          <p15:clr>
            <a:srgbClr val="FBAE40"/>
          </p15:clr>
        </p15:guide>
        <p15:guide id="4" pos="3672">
          <p15:clr>
            <a:srgbClr val="FBAE40"/>
          </p15:clr>
        </p15:guide>
        <p15:guide id="5" pos="400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48E7443-74C4-3E6D-DA97-A9505926D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068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8856F-C112-DAA8-C062-0137136F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0E5D-D564-4F30-9A5B-D41B8196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8699"/>
            <a:ext cx="11277600" cy="52577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defRPr sz="12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defRPr sz="12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614FDBF-19C4-8BAC-6068-97C50F1F05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8F2C1D31-E1C9-D4AF-93F1-6E77425510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410325"/>
            <a:ext cx="5620492" cy="36512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509465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926E-6E32-B7F6-8473-F254C795F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Main color palette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5B8A31-D150-E860-64ED-355404ED5251}"/>
              </a:ext>
            </a:extLst>
          </p:cNvPr>
          <p:cNvSpPr/>
          <p:nvPr userDrawn="1"/>
        </p:nvSpPr>
        <p:spPr>
          <a:xfrm rot="16200000">
            <a:off x="2669900" y="1709928"/>
            <a:ext cx="1719072" cy="1719072"/>
          </a:xfrm>
          <a:prstGeom prst="rect">
            <a:avLst/>
          </a:prstGeom>
          <a:solidFill>
            <a:srgbClr val="0D6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F0EB6C-2903-E825-A753-7AE2156AE262}"/>
              </a:ext>
            </a:extLst>
          </p:cNvPr>
          <p:cNvSpPr/>
          <p:nvPr userDrawn="1"/>
        </p:nvSpPr>
        <p:spPr>
          <a:xfrm rot="16200000">
            <a:off x="4380943" y="3429000"/>
            <a:ext cx="1719072" cy="17190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3690B8-71B0-9B33-85CB-6A1B8148ADD4}"/>
              </a:ext>
            </a:extLst>
          </p:cNvPr>
          <p:cNvSpPr/>
          <p:nvPr userDrawn="1"/>
        </p:nvSpPr>
        <p:spPr>
          <a:xfrm rot="16200000">
            <a:off x="6091986" y="1709928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53FC75-1263-8993-CD3E-530ECF3B613B}"/>
              </a:ext>
            </a:extLst>
          </p:cNvPr>
          <p:cNvSpPr/>
          <p:nvPr userDrawn="1"/>
        </p:nvSpPr>
        <p:spPr>
          <a:xfrm rot="16200000">
            <a:off x="7803028" y="3429000"/>
            <a:ext cx="1719072" cy="1719072"/>
          </a:xfrm>
          <a:prstGeom prst="rect">
            <a:avLst/>
          </a:prstGeom>
          <a:solidFill>
            <a:srgbClr val="EAE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A0F4B-03AB-EEDC-02A9-18989D3768CE}"/>
              </a:ext>
            </a:extLst>
          </p:cNvPr>
          <p:cNvSpPr/>
          <p:nvPr userDrawn="1"/>
        </p:nvSpPr>
        <p:spPr>
          <a:xfrm rot="16200000">
            <a:off x="2669900" y="3429000"/>
            <a:ext cx="1719072" cy="1719072"/>
          </a:xfrm>
          <a:prstGeom prst="rect">
            <a:avLst/>
          </a:prstGeom>
          <a:solidFill>
            <a:srgbClr val="17A2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3FECEB-87D4-9158-3E16-5D39475686E8}"/>
              </a:ext>
            </a:extLst>
          </p:cNvPr>
          <p:cNvSpPr/>
          <p:nvPr userDrawn="1"/>
        </p:nvSpPr>
        <p:spPr>
          <a:xfrm rot="16200000">
            <a:off x="7803028" y="1709928"/>
            <a:ext cx="1719072" cy="1719072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339C71-18EE-D476-06C6-B8D6C13DFDBA}"/>
              </a:ext>
            </a:extLst>
          </p:cNvPr>
          <p:cNvSpPr/>
          <p:nvPr userDrawn="1"/>
        </p:nvSpPr>
        <p:spPr>
          <a:xfrm rot="16200000">
            <a:off x="6083956" y="3429000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29B560-8886-F275-8330-DA9C291717A5}"/>
              </a:ext>
            </a:extLst>
          </p:cNvPr>
          <p:cNvSpPr/>
          <p:nvPr userDrawn="1"/>
        </p:nvSpPr>
        <p:spPr>
          <a:xfrm rot="16200000">
            <a:off x="4380943" y="1709928"/>
            <a:ext cx="1719072" cy="1719072"/>
          </a:xfrm>
          <a:prstGeom prst="rect">
            <a:avLst/>
          </a:prstGeom>
          <a:solidFill>
            <a:srgbClr val="83B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E0F3B3-1948-5A07-D320-01C1A31ED0EF}"/>
              </a:ext>
            </a:extLst>
          </p:cNvPr>
          <p:cNvSpPr txBox="1"/>
          <p:nvPr userDrawn="1"/>
        </p:nvSpPr>
        <p:spPr>
          <a:xfrm>
            <a:off x="2669900" y="5158703"/>
            <a:ext cx="1711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Accent 4: </a:t>
            </a:r>
            <a:r>
              <a:rPr lang="en-US" sz="1100" b="0" dirty="0">
                <a:solidFill>
                  <a:schemeClr val="tx1"/>
                </a:solidFill>
              </a:rPr>
              <a:t>23 162 171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169829-7580-97C4-776F-73F51950609D}"/>
              </a:ext>
            </a:extLst>
          </p:cNvPr>
          <p:cNvSpPr txBox="1"/>
          <p:nvPr userDrawn="1"/>
        </p:nvSpPr>
        <p:spPr>
          <a:xfrm>
            <a:off x="4383619" y="5158703"/>
            <a:ext cx="1711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Dark Blue: </a:t>
            </a:r>
            <a:r>
              <a:rPr lang="en-US" sz="1100" b="0" dirty="0">
                <a:solidFill>
                  <a:schemeClr val="tx1"/>
                </a:solidFill>
              </a:rPr>
              <a:t>0  73  132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CCFDDA-751F-3371-5C4E-0425B2FC9A5D}"/>
              </a:ext>
            </a:extLst>
          </p:cNvPr>
          <p:cNvSpPr txBox="1"/>
          <p:nvPr userDrawn="1"/>
        </p:nvSpPr>
        <p:spPr>
          <a:xfrm>
            <a:off x="6097338" y="5158703"/>
            <a:ext cx="1711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Accent 5: </a:t>
            </a:r>
            <a:r>
              <a:rPr lang="en-US" sz="1100" b="0" dirty="0">
                <a:solidFill>
                  <a:schemeClr val="tx1"/>
                </a:solidFill>
              </a:rPr>
              <a:t>82  82  82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DE0220-BE25-6BF4-6C4D-7BF181DD68E2}"/>
              </a:ext>
            </a:extLst>
          </p:cNvPr>
          <p:cNvSpPr txBox="1"/>
          <p:nvPr userDrawn="1"/>
        </p:nvSpPr>
        <p:spPr>
          <a:xfrm>
            <a:off x="7811057" y="5158703"/>
            <a:ext cx="1711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Light Gray: </a:t>
            </a:r>
            <a:r>
              <a:rPr lang="en-US" sz="1100" b="0" dirty="0">
                <a:solidFill>
                  <a:schemeClr val="tx1"/>
                </a:solidFill>
              </a:rPr>
              <a:t>234 234 235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088C19-F983-AF0B-32D9-1C015010E8A7}"/>
              </a:ext>
            </a:extLst>
          </p:cNvPr>
          <p:cNvSpPr txBox="1"/>
          <p:nvPr userDrawn="1"/>
        </p:nvSpPr>
        <p:spPr>
          <a:xfrm>
            <a:off x="2669900" y="1441632"/>
            <a:ext cx="1711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Accent 1: </a:t>
            </a:r>
            <a:r>
              <a:rPr lang="en-US" sz="1100" b="0" dirty="0">
                <a:solidFill>
                  <a:schemeClr val="tx1"/>
                </a:solidFill>
              </a:rPr>
              <a:t>13 101 179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AFACF2-B8D1-7243-A796-E4FBE2290348}"/>
              </a:ext>
            </a:extLst>
          </p:cNvPr>
          <p:cNvSpPr txBox="1"/>
          <p:nvPr userDrawn="1"/>
        </p:nvSpPr>
        <p:spPr>
          <a:xfrm>
            <a:off x="4383619" y="1441632"/>
            <a:ext cx="1711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Accent 2: </a:t>
            </a:r>
            <a:r>
              <a:rPr lang="en-US" sz="1100" b="0" dirty="0">
                <a:solidFill>
                  <a:schemeClr val="tx1"/>
                </a:solidFill>
              </a:rPr>
              <a:t>131 190 248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270874-B59A-534F-7273-C71903853564}"/>
              </a:ext>
            </a:extLst>
          </p:cNvPr>
          <p:cNvSpPr txBox="1"/>
          <p:nvPr userDrawn="1"/>
        </p:nvSpPr>
        <p:spPr>
          <a:xfrm>
            <a:off x="6097338" y="1441632"/>
            <a:ext cx="1711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Accent 4: </a:t>
            </a:r>
            <a:r>
              <a:rPr lang="en-US" sz="1100" b="0" dirty="0">
                <a:solidFill>
                  <a:schemeClr val="tx1"/>
                </a:solidFill>
              </a:rPr>
              <a:t>130 159 187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778E74-400E-8206-2C1E-F4E7F5A2E0BB}"/>
              </a:ext>
            </a:extLst>
          </p:cNvPr>
          <p:cNvSpPr txBox="1"/>
          <p:nvPr userDrawn="1"/>
        </p:nvSpPr>
        <p:spPr>
          <a:xfrm>
            <a:off x="7811057" y="1441632"/>
            <a:ext cx="1711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Accent 6: </a:t>
            </a:r>
            <a:r>
              <a:rPr lang="en-US" sz="1100" b="0" dirty="0">
                <a:solidFill>
                  <a:schemeClr val="tx1"/>
                </a:solidFill>
              </a:rPr>
              <a:t>200 200 200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2D543E8-E0FE-B6F0-A855-1FBA8505F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541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F131F8-E590-FDE6-8156-8C258324B9A5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/>
          <a:stretch/>
        </p:blipFill>
        <p:spPr>
          <a:xfrm>
            <a:off x="638323" y="6416040"/>
            <a:ext cx="1382661" cy="34339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CDDC1-35DB-1DC4-8FDA-C4CD2DC2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572"/>
            <a:ext cx="11277600" cy="5486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49CBA-4CC1-C9BA-8F2E-0D29FBF8F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66799"/>
            <a:ext cx="11277600" cy="48879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F6A77-3606-A1D0-1F2B-8A9C8D6806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5"/>
                </a:solidFill>
                <a:latin typeface="+mj-lt"/>
              </a:defRPr>
            </a:lvl1pPr>
          </a:lstStyle>
          <a:p>
            <a:fld id="{3C44ADC3-143F-44DC-86E6-62EDCA3B1BF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1CE0E2-8F67-5B10-38E8-91CC3CE5B29A}"/>
              </a:ext>
            </a:extLst>
          </p:cNvPr>
          <p:cNvCxnSpPr>
            <a:cxnSpLocks/>
          </p:cNvCxnSpPr>
          <p:nvPr userDrawn="1"/>
        </p:nvCxnSpPr>
        <p:spPr>
          <a:xfrm>
            <a:off x="467238" y="6447728"/>
            <a:ext cx="0" cy="292608"/>
          </a:xfrm>
          <a:prstGeom prst="line">
            <a:avLst/>
          </a:prstGeom>
          <a:ln w="15240">
            <a:solidFill>
              <a:srgbClr val="C8C8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F9F9DCD-10D8-3424-149C-C18533997168}"/>
              </a:ext>
            </a:extLst>
          </p:cNvPr>
          <p:cNvSpPr txBox="1">
            <a:spLocks/>
          </p:cNvSpPr>
          <p:nvPr userDrawn="1"/>
        </p:nvSpPr>
        <p:spPr>
          <a:xfrm>
            <a:off x="7931150" y="6502863"/>
            <a:ext cx="3799209" cy="180049"/>
          </a:xfrm>
          <a:prstGeom prst="rect">
            <a:avLst/>
          </a:prstGeom>
          <a:ln w="6350">
            <a:solidFill>
              <a:schemeClr val="accent5"/>
            </a:solidFill>
          </a:ln>
        </p:spPr>
        <p:txBody>
          <a:bodyPr vert="horz" wrap="square" lIns="45720" tIns="27432" rIns="45720" bIns="27432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230188" indent="-1762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1778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90000"/>
              <a:buFont typeface="Calibri Light" panose="020F030202020403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75000"/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Calibri Light" panose="020F0302020204030204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900" b="1" dirty="0">
                <a:solidFill>
                  <a:schemeClr val="accent5"/>
                </a:solidFill>
                <a:latin typeface="+mj-lt"/>
              </a:rPr>
              <a:t> For institutional investor/professional use only. Not for use with the public.</a:t>
            </a:r>
          </a:p>
        </p:txBody>
      </p:sp>
    </p:spTree>
    <p:extLst>
      <p:ext uri="{BB962C8B-B14F-4D97-AF65-F5344CB8AC3E}">
        <p14:creationId xmlns:p14="http://schemas.microsoft.com/office/powerpoint/2010/main" val="195680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51" r:id="rId2"/>
    <p:sldLayoutId id="2147483658" r:id="rId3"/>
    <p:sldLayoutId id="2147483664" r:id="rId4"/>
    <p:sldLayoutId id="2147483671" r:id="rId5"/>
    <p:sldLayoutId id="2147483650" r:id="rId6"/>
    <p:sldLayoutId id="2147483665" r:id="rId7"/>
    <p:sldLayoutId id="2147483675" r:id="rId8"/>
    <p:sldLayoutId id="2147483654" r:id="rId9"/>
    <p:sldLayoutId id="2147483666" r:id="rId10"/>
    <p:sldLayoutId id="2147483663" r:id="rId11"/>
    <p:sldLayoutId id="2147483667" r:id="rId12"/>
    <p:sldLayoutId id="2147483668" r:id="rId13"/>
    <p:sldLayoutId id="2147483669" r:id="rId14"/>
    <p:sldLayoutId id="2147483670" r:id="rId15"/>
    <p:sldLayoutId id="2147483672" r:id="rId16"/>
    <p:sldLayoutId id="2147483655" r:id="rId17"/>
    <p:sldLayoutId id="2147483661" r:id="rId18"/>
    <p:sldLayoutId id="2147483662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spc="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176213" algn="l" defTabSz="914400" rtl="0" eaLnBrk="1" latinLnBrk="0" hangingPunct="1">
        <a:lnSpc>
          <a:spcPct val="110000"/>
        </a:lnSpc>
        <a:spcBef>
          <a:spcPts val="600"/>
        </a:spcBef>
        <a:buClr>
          <a:schemeClr val="accent6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460375" indent="-177800" algn="l" defTabSz="914400" rtl="0" eaLnBrk="1" latinLnBrk="0" hangingPunct="1">
        <a:lnSpc>
          <a:spcPct val="110000"/>
        </a:lnSpc>
        <a:spcBef>
          <a:spcPts val="600"/>
        </a:spcBef>
        <a:buSzPct val="90000"/>
        <a:buFont typeface="Calibri Light" panose="020F030202020403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684213" indent="-169863" algn="l" defTabSz="914400" rtl="0" eaLnBrk="1" latinLnBrk="0" hangingPunct="1">
        <a:lnSpc>
          <a:spcPct val="110000"/>
        </a:lnSpc>
        <a:spcBef>
          <a:spcPts val="600"/>
        </a:spcBef>
        <a:buSzPct val="75000"/>
        <a:buFont typeface="Courier New" panose="02070309020205020404" pitchFamily="49" charset="0"/>
        <a:buChar char="o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69863" algn="l" defTabSz="914400" rtl="0" eaLnBrk="1" latinLnBrk="0" hangingPunct="1">
        <a:lnSpc>
          <a:spcPct val="110000"/>
        </a:lnSpc>
        <a:spcBef>
          <a:spcPts val="600"/>
        </a:spcBef>
        <a:buSzPct val="100000"/>
        <a:buFont typeface="Calibri Light" panose="020F030202020403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4" pos="7392" userDrawn="1">
          <p15:clr>
            <a:srgbClr val="F26B43"/>
          </p15:clr>
        </p15:guide>
        <p15:guide id="5" orient="horz" pos="3960" userDrawn="1">
          <p15:clr>
            <a:srgbClr val="F26B43"/>
          </p15:clr>
        </p15:guide>
        <p15:guide id="6" orient="horz" pos="360" userDrawn="1">
          <p15:clr>
            <a:srgbClr val="F26B43"/>
          </p15:clr>
        </p15:guide>
        <p15:guide id="7" orient="horz" pos="4032" userDrawn="1">
          <p15:clr>
            <a:srgbClr val="F26B43"/>
          </p15:clr>
        </p15:guide>
        <p15:guide id="8" pos="14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F84_49AD1AFE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g"/><Relationship Id="rId3" Type="http://schemas.microsoft.com/office/2018/10/relationships/comments" Target="../comments/modernComment_F85_3072D60D.xm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microsoft.com/office/2018/10/relationships/comments" Target="../comments/modernComment_F8B_2B21E76D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CC73AA-0EB8-24B2-A941-8330179FE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3632" y="2148840"/>
            <a:ext cx="5237878" cy="1280160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A4B6EB-AA98-DE4B-2F53-373822791C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0" y="4757600"/>
            <a:ext cx="4800600" cy="71278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Month 2024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8C283BF-3D44-57D5-2B5F-0C44266B3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03632" y="3614062"/>
            <a:ext cx="4800600" cy="1045546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Presentation tag line</a:t>
            </a:r>
          </a:p>
        </p:txBody>
      </p:sp>
    </p:spTree>
    <p:extLst>
      <p:ext uri="{BB962C8B-B14F-4D97-AF65-F5344CB8AC3E}">
        <p14:creationId xmlns:p14="http://schemas.microsoft.com/office/powerpoint/2010/main" val="113865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F9F0E-47D6-BAB5-7F86-1C607D0A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Action</a:t>
            </a:r>
          </a:p>
        </p:txBody>
      </p:sp>
      <p:pic>
        <p:nvPicPr>
          <p:cNvPr id="10" name="Picture Placeholder 9" descr="A blue background with a graph and lines&#10;&#10;Description automatically generated">
            <a:extLst>
              <a:ext uri="{FF2B5EF4-FFF2-40B4-BE49-F238E27FC236}">
                <a16:creationId xmlns:a16="http://schemas.microsoft.com/office/drawing/2014/main" id="{95E77F09-3CEE-E086-3DC8-14B5AB002E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" b="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1877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144504F-DF36-4BBB-B814-EC97D39323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945292"/>
              </p:ext>
            </p:extLst>
          </p:nvPr>
        </p:nvGraphicFramePr>
        <p:xfrm>
          <a:off x="457201" y="693971"/>
          <a:ext cx="11277600" cy="5500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0B20996-1CE3-F074-7909-E2A47A875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572"/>
            <a:ext cx="11277600" cy="548640"/>
          </a:xfrm>
        </p:spPr>
        <p:txBody>
          <a:bodyPr/>
          <a:lstStyle/>
          <a:p>
            <a:r>
              <a:rPr lang="en-US" dirty="0"/>
              <a:t>Market Performance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446D3-36B9-0389-8369-D76EED39A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</p:spPr>
        <p:txBody>
          <a:bodyPr/>
          <a:lstStyle/>
          <a:p>
            <a:fld id="{3C44ADC3-143F-44DC-86E6-62EDCA3B1BF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6FC93CB-33D4-245F-BA57-7705508937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560305"/>
            <a:ext cx="5571945" cy="243785"/>
          </a:xfrm>
        </p:spPr>
        <p:txBody>
          <a:bodyPr/>
          <a:lstStyle/>
          <a:p>
            <a:r>
              <a:rPr lang="en-US" b="1" dirty="0"/>
              <a:t>Past performance does not guarantee future results</a:t>
            </a:r>
            <a:r>
              <a:rPr lang="en-US" dirty="0"/>
              <a:t>.</a:t>
            </a:r>
          </a:p>
          <a:p>
            <a:r>
              <a:rPr lang="en-US" dirty="0"/>
              <a:t>Footnotes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83FB38-F64F-F335-2E85-A2754836A782}"/>
              </a:ext>
            </a:extLst>
          </p:cNvPr>
          <p:cNvGrpSpPr/>
          <p:nvPr/>
        </p:nvGrpSpPr>
        <p:grpSpPr>
          <a:xfrm>
            <a:off x="1270280" y="1205060"/>
            <a:ext cx="10186908" cy="4083295"/>
            <a:chOff x="1270280" y="1205060"/>
            <a:chExt cx="10186908" cy="4083295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A5F0FBF-AF75-33D6-0B80-4CFCCE738489}"/>
                </a:ext>
              </a:extLst>
            </p:cNvPr>
            <p:cNvCxnSpPr/>
            <p:nvPr/>
          </p:nvCxnSpPr>
          <p:spPr>
            <a:xfrm>
              <a:off x="6363733" y="1539315"/>
              <a:ext cx="0" cy="3749040"/>
            </a:xfrm>
            <a:prstGeom prst="line">
              <a:avLst/>
            </a:prstGeom>
            <a:ln w="1905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ight Bracket 13">
              <a:extLst>
                <a:ext uri="{FF2B5EF4-FFF2-40B4-BE49-F238E27FC236}">
                  <a16:creationId xmlns:a16="http://schemas.microsoft.com/office/drawing/2014/main" id="{2434FFEF-E215-90B0-237D-1D1F72D23F46}"/>
                </a:ext>
              </a:extLst>
            </p:cNvPr>
            <p:cNvSpPr/>
            <p:nvPr/>
          </p:nvSpPr>
          <p:spPr>
            <a:xfrm rot="16200000">
              <a:off x="8838004" y="-1133285"/>
              <a:ext cx="280840" cy="4957529"/>
            </a:xfrm>
            <a:prstGeom prst="rightBracket">
              <a:avLst>
                <a:gd name="adj" fmla="val 121246"/>
              </a:avLst>
            </a:prstGeom>
            <a:ln w="952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Bracket 14">
              <a:extLst>
                <a:ext uri="{FF2B5EF4-FFF2-40B4-BE49-F238E27FC236}">
                  <a16:creationId xmlns:a16="http://schemas.microsoft.com/office/drawing/2014/main" id="{87DA8EA3-9C58-F803-3933-4E10F2A8B03C}"/>
                </a:ext>
              </a:extLst>
            </p:cNvPr>
            <p:cNvSpPr/>
            <p:nvPr/>
          </p:nvSpPr>
          <p:spPr>
            <a:xfrm rot="16200000">
              <a:off x="3608625" y="-1133285"/>
              <a:ext cx="280840" cy="4957529"/>
            </a:xfrm>
            <a:prstGeom prst="rightBracket">
              <a:avLst>
                <a:gd name="adj" fmla="val 121246"/>
              </a:avLst>
            </a:prstGeom>
            <a:ln w="952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">
            <a:extLst>
              <a:ext uri="{FF2B5EF4-FFF2-40B4-BE49-F238E27FC236}">
                <a16:creationId xmlns:a16="http://schemas.microsoft.com/office/drawing/2014/main" id="{F34ED473-823F-100C-2216-4BF497EA4C3C}"/>
              </a:ext>
            </a:extLst>
          </p:cNvPr>
          <p:cNvSpPr txBox="1"/>
          <p:nvPr/>
        </p:nvSpPr>
        <p:spPr>
          <a:xfrm>
            <a:off x="1270280" y="1215654"/>
            <a:ext cx="4951767" cy="32385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accent5"/>
                </a:solidFill>
                <a:latin typeface="+mj-lt"/>
              </a:rPr>
              <a:t>Equities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AE372D13-13F6-7BFE-94AE-1213B90CAD45}"/>
              </a:ext>
            </a:extLst>
          </p:cNvPr>
          <p:cNvSpPr txBox="1"/>
          <p:nvPr/>
        </p:nvSpPr>
        <p:spPr>
          <a:xfrm>
            <a:off x="6499660" y="1224854"/>
            <a:ext cx="4951768" cy="32385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accent5"/>
                </a:solidFill>
                <a:latin typeface="+mj-lt"/>
              </a:rPr>
              <a:t>Fixed Income</a:t>
            </a:r>
          </a:p>
        </p:txBody>
      </p:sp>
    </p:spTree>
    <p:extLst>
      <p:ext uri="{BB962C8B-B14F-4D97-AF65-F5344CB8AC3E}">
        <p14:creationId xmlns:p14="http://schemas.microsoft.com/office/powerpoint/2010/main" val="269316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6B461-2A2C-E5DA-BF33-87391B846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10-Year Treasury Yields Continue to Climb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E138D0-3DE6-76C8-3F96-4E445AE34F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44ADC3-143F-44DC-86E6-62EDCA3B1BF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0EC1CB9-E168-283F-934F-FA8B7DADA1F8}"/>
              </a:ext>
            </a:extLst>
          </p:cNvPr>
          <p:cNvSpPr/>
          <p:nvPr/>
        </p:nvSpPr>
        <p:spPr>
          <a:xfrm>
            <a:off x="10461419" y="3742094"/>
            <a:ext cx="167053" cy="16705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88819333-300B-88E8-C0A2-398490B88251}"/>
              </a:ext>
            </a:extLst>
          </p:cNvPr>
          <p:cNvSpPr txBox="1">
            <a:spLocks/>
          </p:cNvSpPr>
          <p:nvPr/>
        </p:nvSpPr>
        <p:spPr>
          <a:xfrm>
            <a:off x="2324100" y="6487821"/>
            <a:ext cx="5571945" cy="243785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88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30188" indent="-1762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1778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90000"/>
              <a:buFont typeface="Calibri Light" panose="020F030202020403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75000"/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1698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Calibri Light" panose="020F0302020204030204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Past performance does not guarantee future results.</a:t>
            </a:r>
          </a:p>
          <a:p>
            <a:r>
              <a:rPr lang="en-US" dirty="0"/>
              <a:t>Footnotes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669E08C-D1BC-4D5E-B7BB-854CD602D5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7695664"/>
              </p:ext>
            </p:extLst>
          </p:nvPr>
        </p:nvGraphicFramePr>
        <p:xfrm>
          <a:off x="457198" y="760650"/>
          <a:ext cx="11277600" cy="5270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163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74E5-409E-6584-4D73-CF25185C3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572"/>
            <a:ext cx="11277600" cy="548640"/>
          </a:xfrm>
        </p:spPr>
        <p:txBody>
          <a:bodyPr/>
          <a:lstStyle/>
          <a:p>
            <a:r>
              <a:rPr lang="en-US" dirty="0"/>
              <a:t>Magnificent 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EF4A07-8DE1-1833-DF2D-88997AA87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</p:spPr>
        <p:txBody>
          <a:bodyPr/>
          <a:lstStyle/>
          <a:p>
            <a:fld id="{3C44ADC3-143F-44DC-86E6-62EDCA3B1BF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FAE47F5-3843-42CA-F881-643FE9ED18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>
            <a:noAutofit/>
          </a:bodyPr>
          <a:lstStyle/>
          <a:p>
            <a:r>
              <a:rPr lang="en-US" dirty="0"/>
              <a:t>Concentrated Performance and Weight </a:t>
            </a:r>
            <a:br>
              <a:rPr lang="en-US" dirty="0"/>
            </a:br>
            <a:r>
              <a:rPr lang="en-US" dirty="0"/>
              <a:t>Within S&amp;P 500 Index May Be A Cause For Pause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DCDE880A-11FF-8643-0DF9-B24A69A4DF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567625"/>
            <a:ext cx="5577840" cy="243785"/>
          </a:xfrm>
        </p:spPr>
        <p:txBody>
          <a:bodyPr/>
          <a:lstStyle/>
          <a:p>
            <a:r>
              <a:rPr lang="en-US" b="1" dirty="0"/>
              <a:t>Past performance does not guarantee future results</a:t>
            </a:r>
            <a:endParaRPr lang="en-US" dirty="0"/>
          </a:p>
          <a:p>
            <a:r>
              <a:rPr lang="en-US" dirty="0"/>
              <a:t>Footnotes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93811B9-1936-FB8B-396E-D94843348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914240"/>
              </p:ext>
            </p:extLst>
          </p:nvPr>
        </p:nvGraphicFramePr>
        <p:xfrm>
          <a:off x="6471298" y="1479269"/>
          <a:ext cx="5081974" cy="42357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98385420"/>
                    </a:ext>
                  </a:extLst>
                </a:gridCol>
                <a:gridCol w="1535147">
                  <a:extLst>
                    <a:ext uri="{9D8B030D-6E8A-4147-A177-3AD203B41FA5}">
                      <a16:colId xmlns:a16="http://schemas.microsoft.com/office/drawing/2014/main" val="3171047130"/>
                    </a:ext>
                  </a:extLst>
                </a:gridCol>
                <a:gridCol w="1535147">
                  <a:extLst>
                    <a:ext uri="{9D8B030D-6E8A-4147-A177-3AD203B41FA5}">
                      <a16:colId xmlns:a16="http://schemas.microsoft.com/office/drawing/2014/main" val="352065660"/>
                    </a:ext>
                  </a:extLst>
                </a:gridCol>
              </a:tblGrid>
              <a:tr h="467358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45720" marT="27432" marB="27432" anchor="ctr"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Year-to-Date Average Weight</a:t>
                      </a:r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27432" marR="27432" marT="27432" marB="27432" anchor="ctr"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Year-to-Date </a:t>
                      </a:r>
                      <a:br>
                        <a:rPr lang="en-US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Total Return</a:t>
                      </a:r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27432" marR="27432" marT="27432" marB="27432" anchor="ctr"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05345"/>
                  </a:ext>
                </a:extLst>
              </a:tr>
              <a:tr h="47104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Microsoft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31809"/>
                  </a:ext>
                </a:extLst>
              </a:tr>
              <a:tr h="47104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Apple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546562"/>
                  </a:ext>
                </a:extLst>
              </a:tr>
              <a:tr h="47104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Nvidia 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133357"/>
                  </a:ext>
                </a:extLst>
              </a:tr>
              <a:tr h="47104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Alphabet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096646"/>
                  </a:ext>
                </a:extLst>
              </a:tr>
              <a:tr h="47104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Amazon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42244"/>
                  </a:ext>
                </a:extLst>
              </a:tr>
              <a:tr h="47104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Meta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906024"/>
                  </a:ext>
                </a:extLst>
              </a:tr>
              <a:tr h="47104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Tesla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116752"/>
                  </a:ext>
                </a:extLst>
              </a:tr>
              <a:tr h="47104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Rest of the Companies in the S&amp;P 500 Index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0469"/>
                  </a:ext>
                </a:extLst>
              </a:tr>
            </a:tbl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832A34-C785-DF7A-6208-0FB4D59D11F4}"/>
              </a:ext>
            </a:extLst>
          </p:cNvPr>
          <p:cNvCxnSpPr>
            <a:cxnSpLocks/>
          </p:cNvCxnSpPr>
          <p:nvPr/>
        </p:nvCxnSpPr>
        <p:spPr>
          <a:xfrm>
            <a:off x="6096000" y="1447800"/>
            <a:ext cx="0" cy="4480560"/>
          </a:xfrm>
          <a:prstGeom prst="line">
            <a:avLst/>
          </a:prstGeom>
          <a:ln w="1905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685F612-7EE3-4276-99AF-FE40D13683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436313"/>
              </p:ext>
            </p:extLst>
          </p:nvPr>
        </p:nvGraphicFramePr>
        <p:xfrm>
          <a:off x="420860" y="1447800"/>
          <a:ext cx="5675140" cy="4341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344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F9F0E-47D6-BAB5-7F86-1C607D0A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Economy</a:t>
            </a:r>
          </a:p>
        </p:txBody>
      </p:sp>
      <p:pic>
        <p:nvPicPr>
          <p:cNvPr id="8" name="Picture Placeholder 7" descr="A person looking at a screen with icons&#10;&#10;Description automatically generated">
            <a:extLst>
              <a:ext uri="{FF2B5EF4-FFF2-40B4-BE49-F238E27FC236}">
                <a16:creationId xmlns:a16="http://schemas.microsoft.com/office/drawing/2014/main" id="{D5149499-8F1A-D179-F697-741B36025D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9" b="44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5985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55C3237-6B76-35E9-F14C-6B3205109C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516100"/>
              </p:ext>
            </p:extLst>
          </p:nvPr>
        </p:nvGraphicFramePr>
        <p:xfrm>
          <a:off x="6246468" y="3730285"/>
          <a:ext cx="5486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D5D8D85-B530-952F-7C9B-E03FF62101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5916365"/>
              </p:ext>
            </p:extLst>
          </p:nvPr>
        </p:nvGraphicFramePr>
        <p:xfrm>
          <a:off x="6250037" y="1022436"/>
          <a:ext cx="5486400" cy="254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0D738D7-06B2-2B14-9072-7717A5EC7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Dashboard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F38F38-5298-2D37-AC2C-E593DD733F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GDP, Inflation, jobs, and consumer spending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199133F-9D76-DA96-0833-19B1A74A99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428306"/>
            <a:ext cx="5543188" cy="365678"/>
          </a:xfrm>
        </p:spPr>
        <p:txBody>
          <a:bodyPr/>
          <a:lstStyle/>
          <a:p>
            <a:r>
              <a:rPr lang="en-US" dirty="0"/>
              <a:t>Sources: GPD – Blue Chip Economic Indicators and Blue Chip Financial Forecasts as of 4/10/24; CPI – U.S. Bureau of Labor Statistics as of 2/1/24; Payrolls – U.S. Bureau of Labor Statistics as of 3/31/24; Consumer spending – </a:t>
            </a:r>
            <a:r>
              <a:rPr lang="en-US" dirty="0" err="1"/>
              <a:t>BofA</a:t>
            </a:r>
            <a:r>
              <a:rPr lang="en-US" dirty="0"/>
              <a:t> Securities and Aristotle Funds as of 4/10/24.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ED15262-0036-7D77-F4E5-4924576C0576}"/>
              </a:ext>
            </a:extLst>
          </p:cNvPr>
          <p:cNvCxnSpPr>
            <a:cxnSpLocks/>
          </p:cNvCxnSpPr>
          <p:nvPr/>
        </p:nvCxnSpPr>
        <p:spPr>
          <a:xfrm>
            <a:off x="6096000" y="1133353"/>
            <a:ext cx="0" cy="5146679"/>
          </a:xfrm>
          <a:prstGeom prst="line">
            <a:avLst/>
          </a:prstGeom>
          <a:ln w="1905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105EA9C-AB4B-E808-A8E5-5F4DB88D1B0E}"/>
              </a:ext>
            </a:extLst>
          </p:cNvPr>
          <p:cNvCxnSpPr>
            <a:cxnSpLocks/>
          </p:cNvCxnSpPr>
          <p:nvPr/>
        </p:nvCxnSpPr>
        <p:spPr>
          <a:xfrm flipH="1">
            <a:off x="457200" y="3639813"/>
            <a:ext cx="11277602" cy="1"/>
          </a:xfrm>
          <a:prstGeom prst="line">
            <a:avLst/>
          </a:prstGeom>
          <a:ln w="1905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80E064A-C441-45A3-BF1C-52A3888F36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87673"/>
              </p:ext>
            </p:extLst>
          </p:nvPr>
        </p:nvGraphicFramePr>
        <p:xfrm>
          <a:off x="457197" y="3730285"/>
          <a:ext cx="5486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35119148-7055-2999-A0D7-24BEDC1F1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</p:spPr>
        <p:txBody>
          <a:bodyPr/>
          <a:lstStyle/>
          <a:p>
            <a:fld id="{3C44ADC3-143F-44DC-86E6-62EDCA3B1BF7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0736DFC-B492-B64B-F70D-E75FC609D1D4}"/>
              </a:ext>
            </a:extLst>
          </p:cNvPr>
          <p:cNvGrpSpPr/>
          <p:nvPr/>
        </p:nvGrpSpPr>
        <p:grpSpPr>
          <a:xfrm>
            <a:off x="436008" y="1005361"/>
            <a:ext cx="5538564" cy="2553150"/>
            <a:chOff x="436008" y="1005361"/>
            <a:chExt cx="5538564" cy="2553150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90C9275-42D7-5409-43BB-77C006D5DBC0}"/>
                </a:ext>
              </a:extLst>
            </p:cNvPr>
            <p:cNvGrpSpPr/>
            <p:nvPr/>
          </p:nvGrpSpPr>
          <p:grpSpPr>
            <a:xfrm>
              <a:off x="703086" y="1390673"/>
              <a:ext cx="5053189" cy="1926576"/>
              <a:chOff x="703086" y="1390673"/>
              <a:chExt cx="5053189" cy="1926576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AC9AD194-69E7-1E65-B73E-5D9DB50627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086" y="1711271"/>
                <a:ext cx="5053189" cy="2989"/>
              </a:xfrm>
              <a:prstGeom prst="line">
                <a:avLst/>
              </a:prstGeom>
              <a:ln w="508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25AA0A5-641A-D50E-6F15-CF192A20DD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086" y="3314260"/>
                <a:ext cx="5053189" cy="2989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B8D7BBE8-21E2-0912-451F-74DE04B215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086" y="2031869"/>
                <a:ext cx="5053189" cy="2989"/>
              </a:xfrm>
              <a:prstGeom prst="line">
                <a:avLst/>
              </a:prstGeom>
              <a:ln w="508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F04E273-6B40-12AB-4D9F-47FC9CA447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086" y="2352467"/>
                <a:ext cx="5053189" cy="2989"/>
              </a:xfrm>
              <a:prstGeom prst="line">
                <a:avLst/>
              </a:prstGeom>
              <a:ln w="508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F4FC7E38-CD99-F815-C346-979DD8995F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086" y="2673065"/>
                <a:ext cx="5053189" cy="2989"/>
              </a:xfrm>
              <a:prstGeom prst="line">
                <a:avLst/>
              </a:prstGeom>
              <a:ln w="508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9B235AFD-0FF0-A11F-80E6-DD215BE8C9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086" y="1390673"/>
                <a:ext cx="5053189" cy="2989"/>
              </a:xfrm>
              <a:prstGeom prst="line">
                <a:avLst/>
              </a:prstGeom>
              <a:ln w="508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081677D2-DF8C-A514-115E-1EEB5046B4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086" y="2993663"/>
                <a:ext cx="5053189" cy="2989"/>
              </a:xfrm>
              <a:prstGeom prst="line">
                <a:avLst/>
              </a:prstGeom>
              <a:ln w="508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1E0376F-D350-06A4-2A9B-E62ABCBEA05A}"/>
                </a:ext>
              </a:extLst>
            </p:cNvPr>
            <p:cNvGrpSpPr/>
            <p:nvPr/>
          </p:nvGrpSpPr>
          <p:grpSpPr>
            <a:xfrm>
              <a:off x="703263" y="1733550"/>
              <a:ext cx="4922837" cy="1016001"/>
              <a:chOff x="703263" y="1733550"/>
              <a:chExt cx="4922837" cy="1016001"/>
            </a:xfrm>
          </p:grpSpPr>
          <p:sp>
            <p:nvSpPr>
              <p:cNvPr id="63" name="Freeform 5">
                <a:extLst>
                  <a:ext uri="{FF2B5EF4-FFF2-40B4-BE49-F238E27FC236}">
                    <a16:creationId xmlns:a16="http://schemas.microsoft.com/office/drawing/2014/main" id="{0A412814-E8FB-0432-3DB7-98F58837E3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263" y="2068513"/>
                <a:ext cx="3898900" cy="681038"/>
              </a:xfrm>
              <a:custGeom>
                <a:avLst/>
                <a:gdLst>
                  <a:gd name="T0" fmla="*/ 2456 w 2456"/>
                  <a:gd name="T1" fmla="*/ 0 h 429"/>
                  <a:gd name="T2" fmla="*/ 945 w 2456"/>
                  <a:gd name="T3" fmla="*/ 103 h 429"/>
                  <a:gd name="T4" fmla="*/ 0 w 2456"/>
                  <a:gd name="T5" fmla="*/ 127 h 429"/>
                  <a:gd name="T6" fmla="*/ 0 w 2456"/>
                  <a:gd name="T7" fmla="*/ 415 h 429"/>
                  <a:gd name="T8" fmla="*/ 945 w 2456"/>
                  <a:gd name="T9" fmla="*/ 429 h 429"/>
                  <a:gd name="T10" fmla="*/ 2456 w 2456"/>
                  <a:gd name="T11" fmla="*/ 308 h 429"/>
                  <a:gd name="T12" fmla="*/ 2456 w 2456"/>
                  <a:gd name="T13" fmla="*/ 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6" h="429">
                    <a:moveTo>
                      <a:pt x="2456" y="0"/>
                    </a:moveTo>
                    <a:lnTo>
                      <a:pt x="945" y="103"/>
                    </a:lnTo>
                    <a:lnTo>
                      <a:pt x="0" y="127"/>
                    </a:lnTo>
                    <a:lnTo>
                      <a:pt x="0" y="415"/>
                    </a:lnTo>
                    <a:lnTo>
                      <a:pt x="945" y="429"/>
                    </a:lnTo>
                    <a:lnTo>
                      <a:pt x="2456" y="308"/>
                    </a:lnTo>
                    <a:lnTo>
                      <a:pt x="2456" y="0"/>
                    </a:lnTo>
                    <a:close/>
                  </a:path>
                </a:pathLst>
              </a:custGeom>
              <a:solidFill>
                <a:srgbClr val="C0CF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7">
                <a:extLst>
                  <a:ext uri="{FF2B5EF4-FFF2-40B4-BE49-F238E27FC236}">
                    <a16:creationId xmlns:a16="http://schemas.microsoft.com/office/drawing/2014/main" id="{A5D4BE03-3812-D616-B13D-882CF4DDC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263" y="2349500"/>
                <a:ext cx="3898900" cy="153988"/>
              </a:xfrm>
              <a:custGeom>
                <a:avLst/>
                <a:gdLst>
                  <a:gd name="T0" fmla="*/ 0 w 2456"/>
                  <a:gd name="T1" fmla="*/ 97 h 97"/>
                  <a:gd name="T2" fmla="*/ 951 w 2456"/>
                  <a:gd name="T3" fmla="*/ 97 h 97"/>
                  <a:gd name="T4" fmla="*/ 2456 w 2456"/>
                  <a:gd name="T5" fmla="*/ 13 h 97"/>
                  <a:gd name="T6" fmla="*/ 2456 w 2456"/>
                  <a:gd name="T7" fmla="*/ 0 h 97"/>
                  <a:gd name="T8" fmla="*/ 949 w 2456"/>
                  <a:gd name="T9" fmla="*/ 85 h 97"/>
                  <a:gd name="T10" fmla="*/ 0 w 2456"/>
                  <a:gd name="T11" fmla="*/ 85 h 97"/>
                  <a:gd name="T12" fmla="*/ 0 w 2456"/>
                  <a:gd name="T13" fmla="*/ 97 h 97"/>
                  <a:gd name="T14" fmla="*/ 0 w 2456"/>
                  <a:gd name="T15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6" h="97">
                    <a:moveTo>
                      <a:pt x="0" y="97"/>
                    </a:moveTo>
                    <a:lnTo>
                      <a:pt x="951" y="97"/>
                    </a:lnTo>
                    <a:lnTo>
                      <a:pt x="2456" y="13"/>
                    </a:lnTo>
                    <a:lnTo>
                      <a:pt x="2456" y="0"/>
                    </a:lnTo>
                    <a:lnTo>
                      <a:pt x="949" y="85"/>
                    </a:lnTo>
                    <a:lnTo>
                      <a:pt x="0" y="85"/>
                    </a:lnTo>
                    <a:lnTo>
                      <a:pt x="0" y="97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0D65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8">
                <a:extLst>
                  <a:ext uri="{FF2B5EF4-FFF2-40B4-BE49-F238E27FC236}">
                    <a16:creationId xmlns:a16="http://schemas.microsoft.com/office/drawing/2014/main" id="{3DA62AD6-D1D9-6665-14A8-CA5EFCAF5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3463" y="1733550"/>
                <a:ext cx="782637" cy="217488"/>
              </a:xfrm>
              <a:custGeom>
                <a:avLst/>
                <a:gdLst>
                  <a:gd name="T0" fmla="*/ 0 w 493"/>
                  <a:gd name="T1" fmla="*/ 10 h 137"/>
                  <a:gd name="T2" fmla="*/ 405 w 493"/>
                  <a:gd name="T3" fmla="*/ 137 h 137"/>
                  <a:gd name="T4" fmla="*/ 493 w 493"/>
                  <a:gd name="T5" fmla="*/ 135 h 137"/>
                  <a:gd name="T6" fmla="*/ 493 w 493"/>
                  <a:gd name="T7" fmla="*/ 123 h 137"/>
                  <a:gd name="T8" fmla="*/ 407 w 493"/>
                  <a:gd name="T9" fmla="*/ 125 h 137"/>
                  <a:gd name="T10" fmla="*/ 4 w 493"/>
                  <a:gd name="T11" fmla="*/ 0 h 137"/>
                  <a:gd name="T12" fmla="*/ 0 w 493"/>
                  <a:gd name="T13" fmla="*/ 10 h 137"/>
                  <a:gd name="T14" fmla="*/ 0 w 493"/>
                  <a:gd name="T15" fmla="*/ 1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3" h="137">
                    <a:moveTo>
                      <a:pt x="0" y="10"/>
                    </a:moveTo>
                    <a:lnTo>
                      <a:pt x="405" y="137"/>
                    </a:lnTo>
                    <a:lnTo>
                      <a:pt x="493" y="135"/>
                    </a:lnTo>
                    <a:lnTo>
                      <a:pt x="493" y="123"/>
                    </a:lnTo>
                    <a:lnTo>
                      <a:pt x="407" y="125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17A2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9">
                <a:extLst>
                  <a:ext uri="{FF2B5EF4-FFF2-40B4-BE49-F238E27FC236}">
                    <a16:creationId xmlns:a16="http://schemas.microsoft.com/office/drawing/2014/main" id="{A9710C2A-A986-2CB5-6BE0-8818285C0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388" y="2039938"/>
                <a:ext cx="114300" cy="542925"/>
              </a:xfrm>
              <a:custGeom>
                <a:avLst/>
                <a:gdLst>
                  <a:gd name="T0" fmla="*/ 0 w 36"/>
                  <a:gd name="T1" fmla="*/ 4 h 170"/>
                  <a:gd name="T2" fmla="*/ 1 w 36"/>
                  <a:gd name="T3" fmla="*/ 4 h 170"/>
                  <a:gd name="T4" fmla="*/ 8 w 36"/>
                  <a:gd name="T5" fmla="*/ 4 h 170"/>
                  <a:gd name="T6" fmla="*/ 24 w 36"/>
                  <a:gd name="T7" fmla="*/ 6 h 170"/>
                  <a:gd name="T8" fmla="*/ 30 w 36"/>
                  <a:gd name="T9" fmla="*/ 11 h 170"/>
                  <a:gd name="T10" fmla="*/ 32 w 36"/>
                  <a:gd name="T11" fmla="*/ 18 h 170"/>
                  <a:gd name="T12" fmla="*/ 32 w 36"/>
                  <a:gd name="T13" fmla="*/ 152 h 170"/>
                  <a:gd name="T14" fmla="*/ 29 w 36"/>
                  <a:gd name="T15" fmla="*/ 160 h 170"/>
                  <a:gd name="T16" fmla="*/ 18 w 36"/>
                  <a:gd name="T17" fmla="*/ 165 h 170"/>
                  <a:gd name="T18" fmla="*/ 5 w 36"/>
                  <a:gd name="T19" fmla="*/ 166 h 170"/>
                  <a:gd name="T20" fmla="*/ 1 w 36"/>
                  <a:gd name="T21" fmla="*/ 166 h 170"/>
                  <a:gd name="T22" fmla="*/ 0 w 36"/>
                  <a:gd name="T23" fmla="*/ 166 h 170"/>
                  <a:gd name="T24" fmla="*/ 0 w 36"/>
                  <a:gd name="T25" fmla="*/ 170 h 170"/>
                  <a:gd name="T26" fmla="*/ 5 w 36"/>
                  <a:gd name="T27" fmla="*/ 170 h 170"/>
                  <a:gd name="T28" fmla="*/ 24 w 36"/>
                  <a:gd name="T29" fmla="*/ 168 h 170"/>
                  <a:gd name="T30" fmla="*/ 32 w 36"/>
                  <a:gd name="T31" fmla="*/ 162 h 170"/>
                  <a:gd name="T32" fmla="*/ 36 w 36"/>
                  <a:gd name="T33" fmla="*/ 152 h 170"/>
                  <a:gd name="T34" fmla="*/ 36 w 36"/>
                  <a:gd name="T35" fmla="*/ 18 h 170"/>
                  <a:gd name="T36" fmla="*/ 33 w 36"/>
                  <a:gd name="T37" fmla="*/ 8 h 170"/>
                  <a:gd name="T38" fmla="*/ 21 w 36"/>
                  <a:gd name="T39" fmla="*/ 1 h 170"/>
                  <a:gd name="T40" fmla="*/ 8 w 36"/>
                  <a:gd name="T41" fmla="*/ 0 h 170"/>
                  <a:gd name="T42" fmla="*/ 0 w 36"/>
                  <a:gd name="T43" fmla="*/ 0 h 170"/>
                  <a:gd name="T44" fmla="*/ 0 w 36"/>
                  <a:gd name="T45" fmla="*/ 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70">
                    <a:moveTo>
                      <a:pt x="0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4" y="4"/>
                      <a:pt x="8" y="4"/>
                    </a:cubicBezTo>
                    <a:cubicBezTo>
                      <a:pt x="13" y="4"/>
                      <a:pt x="19" y="4"/>
                      <a:pt x="24" y="6"/>
                    </a:cubicBezTo>
                    <a:cubicBezTo>
                      <a:pt x="26" y="7"/>
                      <a:pt x="28" y="9"/>
                      <a:pt x="30" y="11"/>
                    </a:cubicBezTo>
                    <a:cubicBezTo>
                      <a:pt x="31" y="12"/>
                      <a:pt x="32" y="15"/>
                      <a:pt x="32" y="18"/>
                    </a:cubicBezTo>
                    <a:cubicBezTo>
                      <a:pt x="32" y="39"/>
                      <a:pt x="32" y="133"/>
                      <a:pt x="32" y="152"/>
                    </a:cubicBezTo>
                    <a:cubicBezTo>
                      <a:pt x="32" y="155"/>
                      <a:pt x="31" y="158"/>
                      <a:pt x="29" y="160"/>
                    </a:cubicBezTo>
                    <a:cubicBezTo>
                      <a:pt x="27" y="162"/>
                      <a:pt x="23" y="164"/>
                      <a:pt x="18" y="165"/>
                    </a:cubicBezTo>
                    <a:cubicBezTo>
                      <a:pt x="14" y="166"/>
                      <a:pt x="9" y="166"/>
                      <a:pt x="5" y="166"/>
                    </a:cubicBezTo>
                    <a:cubicBezTo>
                      <a:pt x="4" y="166"/>
                      <a:pt x="2" y="166"/>
                      <a:pt x="1" y="166"/>
                    </a:cubicBezTo>
                    <a:cubicBezTo>
                      <a:pt x="1" y="166"/>
                      <a:pt x="0" y="166"/>
                      <a:pt x="0" y="166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70"/>
                      <a:pt x="2" y="170"/>
                      <a:pt x="5" y="170"/>
                    </a:cubicBezTo>
                    <a:cubicBezTo>
                      <a:pt x="10" y="170"/>
                      <a:pt x="17" y="170"/>
                      <a:pt x="24" y="168"/>
                    </a:cubicBezTo>
                    <a:cubicBezTo>
                      <a:pt x="27" y="166"/>
                      <a:pt x="30" y="165"/>
                      <a:pt x="32" y="162"/>
                    </a:cubicBezTo>
                    <a:cubicBezTo>
                      <a:pt x="35" y="160"/>
                      <a:pt x="36" y="156"/>
                      <a:pt x="36" y="152"/>
                    </a:cubicBezTo>
                    <a:cubicBezTo>
                      <a:pt x="36" y="133"/>
                      <a:pt x="36" y="39"/>
                      <a:pt x="36" y="18"/>
                    </a:cubicBezTo>
                    <a:cubicBezTo>
                      <a:pt x="36" y="14"/>
                      <a:pt x="35" y="11"/>
                      <a:pt x="33" y="8"/>
                    </a:cubicBezTo>
                    <a:cubicBezTo>
                      <a:pt x="30" y="4"/>
                      <a:pt x="26" y="2"/>
                      <a:pt x="21" y="1"/>
                    </a:cubicBezTo>
                    <a:cubicBezTo>
                      <a:pt x="16" y="0"/>
                      <a:pt x="12" y="0"/>
                      <a:pt x="8" y="0"/>
                    </a:cubicBezTo>
                    <a:cubicBezTo>
                      <a:pt x="3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635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DFE1FCA-591E-B348-B012-6711C82E50C6}"/>
                </a:ext>
              </a:extLst>
            </p:cNvPr>
            <p:cNvGrpSpPr/>
            <p:nvPr/>
          </p:nvGrpSpPr>
          <p:grpSpPr>
            <a:xfrm>
              <a:off x="466725" y="3367690"/>
              <a:ext cx="5507847" cy="190821"/>
              <a:chOff x="466725" y="3367690"/>
              <a:chExt cx="5507847" cy="190821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EF10CC2-F0E8-7BF8-CFA7-1D24B81B3014}"/>
                  </a:ext>
                </a:extLst>
              </p:cNvPr>
              <p:cNvSpPr txBox="1"/>
              <p:nvPr/>
            </p:nvSpPr>
            <p:spPr>
              <a:xfrm>
                <a:off x="4251843" y="3367690"/>
                <a:ext cx="438582" cy="190821"/>
              </a:xfrm>
              <a:prstGeom prst="rect">
                <a:avLst/>
              </a:prstGeom>
              <a:noFill/>
            </p:spPr>
            <p:txBody>
              <a:bodyPr wrap="none" lIns="45720" tIns="18288" rIns="45720" bIns="18288" rtlCol="0">
                <a:spAutoFit/>
              </a:bodyPr>
              <a:lstStyle/>
              <a:p>
                <a:r>
                  <a:rPr lang="en-US" sz="1000" dirty="0">
                    <a:latin typeface="+mj-lt"/>
                  </a:rPr>
                  <a:t>23 Apr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4B1B6C-093E-DD9B-5BD5-ECBADF06D0BC}"/>
                  </a:ext>
                </a:extLst>
              </p:cNvPr>
              <p:cNvSpPr txBox="1"/>
              <p:nvPr/>
            </p:nvSpPr>
            <p:spPr>
              <a:xfrm>
                <a:off x="4873078" y="3367690"/>
                <a:ext cx="438582" cy="190821"/>
              </a:xfrm>
              <a:prstGeom prst="rect">
                <a:avLst/>
              </a:prstGeom>
              <a:noFill/>
            </p:spPr>
            <p:txBody>
              <a:bodyPr wrap="none" lIns="45720" tIns="18288" rIns="45720" bIns="18288" rtlCol="0">
                <a:spAutoFit/>
              </a:bodyPr>
              <a:lstStyle/>
              <a:p>
                <a:r>
                  <a:rPr lang="en-US" sz="1000" dirty="0">
                    <a:latin typeface="+mj-lt"/>
                  </a:rPr>
                  <a:t>28 Apr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F05068-1313-E1A9-8259-6CE80D062E38}"/>
                  </a:ext>
                </a:extLst>
              </p:cNvPr>
              <p:cNvSpPr txBox="1"/>
              <p:nvPr/>
            </p:nvSpPr>
            <p:spPr>
              <a:xfrm>
                <a:off x="466725" y="3367690"/>
                <a:ext cx="467436" cy="190821"/>
              </a:xfrm>
              <a:prstGeom prst="rect">
                <a:avLst/>
              </a:prstGeom>
              <a:noFill/>
            </p:spPr>
            <p:txBody>
              <a:bodyPr wrap="none" lIns="45720" tIns="18288" rIns="45720" bIns="18288" rtlCol="0">
                <a:spAutoFit/>
              </a:bodyPr>
              <a:lstStyle/>
              <a:p>
                <a:r>
                  <a:rPr lang="en-US" sz="1000" dirty="0">
                    <a:latin typeface="+mj-lt"/>
                  </a:rPr>
                  <a:t>24 Mar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8D5FF7-FB4A-5FEB-4F72-08E51092FFB8}"/>
                  </a:ext>
                </a:extLst>
              </p:cNvPr>
              <p:cNvSpPr txBox="1"/>
              <p:nvPr/>
            </p:nvSpPr>
            <p:spPr>
              <a:xfrm>
                <a:off x="1116814" y="3367690"/>
                <a:ext cx="467436" cy="190821"/>
              </a:xfrm>
              <a:prstGeom prst="rect">
                <a:avLst/>
              </a:prstGeom>
              <a:noFill/>
            </p:spPr>
            <p:txBody>
              <a:bodyPr wrap="none" lIns="45720" tIns="18288" rIns="45720" bIns="18288" rtlCol="0">
                <a:spAutoFit/>
              </a:bodyPr>
              <a:lstStyle/>
              <a:p>
                <a:r>
                  <a:rPr lang="en-US" sz="1000" dirty="0">
                    <a:latin typeface="+mj-lt"/>
                  </a:rPr>
                  <a:t>29 Mar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834EF67-7833-ED59-F837-095735C8F597}"/>
                  </a:ext>
                </a:extLst>
              </p:cNvPr>
              <p:cNvSpPr txBox="1"/>
              <p:nvPr/>
            </p:nvSpPr>
            <p:spPr>
              <a:xfrm>
                <a:off x="5494312" y="3367690"/>
                <a:ext cx="480260" cy="190821"/>
              </a:xfrm>
              <a:prstGeom prst="rect">
                <a:avLst/>
              </a:prstGeom>
              <a:noFill/>
            </p:spPr>
            <p:txBody>
              <a:bodyPr wrap="none" lIns="45720" tIns="18288" rIns="45720" bIns="18288" rtlCol="0">
                <a:spAutoFit/>
              </a:bodyPr>
              <a:lstStyle/>
              <a:p>
                <a:r>
                  <a:rPr lang="en-US" sz="1000" dirty="0">
                    <a:latin typeface="+mj-lt"/>
                  </a:rPr>
                  <a:t>03 May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903EF44-5943-DBE3-7E54-2AF01C06AC7F}"/>
                  </a:ext>
                </a:extLst>
              </p:cNvPr>
              <p:cNvSpPr txBox="1"/>
              <p:nvPr/>
            </p:nvSpPr>
            <p:spPr>
              <a:xfrm>
                <a:off x="2388138" y="3367690"/>
                <a:ext cx="438582" cy="190821"/>
              </a:xfrm>
              <a:prstGeom prst="rect">
                <a:avLst/>
              </a:prstGeom>
              <a:noFill/>
            </p:spPr>
            <p:txBody>
              <a:bodyPr wrap="none" lIns="45720" tIns="18288" rIns="45720" bIns="18288" rtlCol="0">
                <a:spAutoFit/>
              </a:bodyPr>
              <a:lstStyle/>
              <a:p>
                <a:r>
                  <a:rPr lang="en-US" sz="1000" dirty="0">
                    <a:latin typeface="+mj-lt"/>
                  </a:rPr>
                  <a:t>08 Apr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E7EECA3-168A-3567-F8CE-21D8CC7B766D}"/>
                  </a:ext>
                </a:extLst>
              </p:cNvPr>
              <p:cNvSpPr txBox="1"/>
              <p:nvPr/>
            </p:nvSpPr>
            <p:spPr>
              <a:xfrm>
                <a:off x="3009373" y="3367690"/>
                <a:ext cx="438582" cy="190821"/>
              </a:xfrm>
              <a:prstGeom prst="rect">
                <a:avLst/>
              </a:prstGeom>
              <a:noFill/>
            </p:spPr>
            <p:txBody>
              <a:bodyPr wrap="none" lIns="45720" tIns="18288" rIns="45720" bIns="18288" rtlCol="0">
                <a:spAutoFit/>
              </a:bodyPr>
              <a:lstStyle/>
              <a:p>
                <a:r>
                  <a:rPr lang="en-US" sz="1000" dirty="0">
                    <a:latin typeface="+mj-lt"/>
                  </a:rPr>
                  <a:t>13 Apr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9BCAF5-7623-71FC-322B-EC9CAA28B232}"/>
                  </a:ext>
                </a:extLst>
              </p:cNvPr>
              <p:cNvSpPr txBox="1"/>
              <p:nvPr/>
            </p:nvSpPr>
            <p:spPr>
              <a:xfrm>
                <a:off x="3630608" y="3367690"/>
                <a:ext cx="438582" cy="190821"/>
              </a:xfrm>
              <a:prstGeom prst="rect">
                <a:avLst/>
              </a:prstGeom>
              <a:noFill/>
            </p:spPr>
            <p:txBody>
              <a:bodyPr wrap="none" lIns="45720" tIns="18288" rIns="45720" bIns="18288" rtlCol="0">
                <a:spAutoFit/>
              </a:bodyPr>
              <a:lstStyle/>
              <a:p>
                <a:r>
                  <a:rPr lang="en-US" sz="1000" dirty="0">
                    <a:latin typeface="+mj-lt"/>
                  </a:rPr>
                  <a:t>18 Apr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7A66693-FE3C-BB7D-695E-9693C0F72461}"/>
                  </a:ext>
                </a:extLst>
              </p:cNvPr>
              <p:cNvSpPr txBox="1"/>
              <p:nvPr/>
            </p:nvSpPr>
            <p:spPr>
              <a:xfrm>
                <a:off x="1766903" y="3367690"/>
                <a:ext cx="438582" cy="190821"/>
              </a:xfrm>
              <a:prstGeom prst="rect">
                <a:avLst/>
              </a:prstGeom>
              <a:noFill/>
            </p:spPr>
            <p:txBody>
              <a:bodyPr wrap="none" lIns="45720" tIns="18288" rIns="45720" bIns="18288" rtlCol="0">
                <a:spAutoFit/>
              </a:bodyPr>
              <a:lstStyle/>
              <a:p>
                <a:r>
                  <a:rPr lang="en-US" sz="1000" dirty="0">
                    <a:latin typeface="+mj-lt"/>
                  </a:rPr>
                  <a:t>03 Apr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D45DF0-20BB-86E0-9619-18656904BF66}"/>
                </a:ext>
              </a:extLst>
            </p:cNvPr>
            <p:cNvSpPr txBox="1"/>
            <p:nvPr/>
          </p:nvSpPr>
          <p:spPr>
            <a:xfrm>
              <a:off x="436008" y="1313789"/>
              <a:ext cx="196528" cy="2114425"/>
            </a:xfrm>
            <a:prstGeom prst="rect">
              <a:avLst/>
            </a:prstGeom>
            <a:noFill/>
          </p:spPr>
          <p:txBody>
            <a:bodyPr wrap="none" lIns="45720" tIns="18288" rIns="45720" bIns="18288" rtlCol="0">
              <a:spAutoFit/>
            </a:bodyPr>
            <a:lstStyle/>
            <a:p>
              <a:pPr algn="r">
                <a:lnSpc>
                  <a:spcPct val="101000"/>
                </a:lnSpc>
                <a:spcAft>
                  <a:spcPts val="1300"/>
                </a:spcAft>
              </a:pPr>
              <a:r>
                <a:rPr lang="en-US" sz="1000" dirty="0">
                  <a:latin typeface="+mj-lt"/>
                </a:rPr>
                <a:t>5</a:t>
              </a:r>
            </a:p>
            <a:p>
              <a:pPr algn="r">
                <a:lnSpc>
                  <a:spcPct val="101000"/>
                </a:lnSpc>
                <a:spcAft>
                  <a:spcPts val="1300"/>
                </a:spcAft>
              </a:pPr>
              <a:r>
                <a:rPr lang="en-US" sz="1000" dirty="0">
                  <a:latin typeface="+mj-lt"/>
                </a:rPr>
                <a:t>4</a:t>
              </a:r>
            </a:p>
            <a:p>
              <a:pPr algn="r">
                <a:lnSpc>
                  <a:spcPct val="101000"/>
                </a:lnSpc>
                <a:spcAft>
                  <a:spcPts val="1300"/>
                </a:spcAft>
              </a:pPr>
              <a:r>
                <a:rPr lang="en-US" sz="1000" dirty="0">
                  <a:latin typeface="+mj-lt"/>
                </a:rPr>
                <a:t>3</a:t>
              </a:r>
            </a:p>
            <a:p>
              <a:pPr algn="r">
                <a:lnSpc>
                  <a:spcPct val="101000"/>
                </a:lnSpc>
                <a:spcAft>
                  <a:spcPts val="1300"/>
                </a:spcAft>
              </a:pPr>
              <a:r>
                <a:rPr lang="en-US" sz="1000" dirty="0">
                  <a:latin typeface="+mj-lt"/>
                </a:rPr>
                <a:t>2</a:t>
              </a:r>
            </a:p>
            <a:p>
              <a:pPr algn="r">
                <a:lnSpc>
                  <a:spcPct val="101000"/>
                </a:lnSpc>
                <a:spcAft>
                  <a:spcPts val="1300"/>
                </a:spcAft>
              </a:pPr>
              <a:r>
                <a:rPr lang="en-US" sz="1000" dirty="0">
                  <a:latin typeface="+mj-lt"/>
                </a:rPr>
                <a:t>1</a:t>
              </a:r>
            </a:p>
            <a:p>
              <a:pPr algn="r">
                <a:lnSpc>
                  <a:spcPct val="101000"/>
                </a:lnSpc>
                <a:spcAft>
                  <a:spcPts val="1300"/>
                </a:spcAft>
              </a:pPr>
              <a:r>
                <a:rPr lang="en-US" sz="1000" dirty="0">
                  <a:latin typeface="+mj-lt"/>
                </a:rPr>
                <a:t>0</a:t>
              </a:r>
            </a:p>
            <a:p>
              <a:pPr algn="r">
                <a:lnSpc>
                  <a:spcPct val="101000"/>
                </a:lnSpc>
                <a:spcAft>
                  <a:spcPts val="1300"/>
                </a:spcAft>
              </a:pPr>
              <a:r>
                <a:rPr lang="en-US" sz="1000" dirty="0">
                  <a:latin typeface="+mj-lt"/>
                </a:rPr>
                <a:t>-1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4C0F1C-7038-D797-9F1D-0EADE9D6B2AE}"/>
                </a:ext>
              </a:extLst>
            </p:cNvPr>
            <p:cNvSpPr txBox="1"/>
            <p:nvPr/>
          </p:nvSpPr>
          <p:spPr>
            <a:xfrm>
              <a:off x="974906" y="2720654"/>
              <a:ext cx="1204817" cy="198516"/>
            </a:xfrm>
            <a:prstGeom prst="rect">
              <a:avLst/>
            </a:prstGeom>
            <a:noFill/>
          </p:spPr>
          <p:txBody>
            <a:bodyPr wrap="none" lIns="45720" tIns="18288" rIns="45720" bIns="18288" rtlCol="0">
              <a:spAutoFit/>
            </a:bodyPr>
            <a:lstStyle/>
            <a:p>
              <a:r>
                <a:rPr lang="en-US" sz="1050" dirty="0">
                  <a:solidFill>
                    <a:schemeClr val="accent1"/>
                  </a:solidFill>
                  <a:latin typeface="+mj-lt"/>
                </a:rPr>
                <a:t>Blue Chip consensus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C9E4F2-1D4B-8EB0-C692-0DE4F044ABB9}"/>
                </a:ext>
              </a:extLst>
            </p:cNvPr>
            <p:cNvSpPr txBox="1"/>
            <p:nvPr/>
          </p:nvSpPr>
          <p:spPr>
            <a:xfrm>
              <a:off x="4722725" y="1413991"/>
              <a:ext cx="1092607" cy="312843"/>
            </a:xfrm>
            <a:prstGeom prst="rect">
              <a:avLst/>
            </a:prstGeom>
            <a:noFill/>
          </p:spPr>
          <p:txBody>
            <a:bodyPr wrap="none" lIns="45720" tIns="18288" rIns="45720" bIns="18288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050" dirty="0">
                  <a:solidFill>
                    <a:schemeClr val="accent3"/>
                  </a:solidFill>
                  <a:latin typeface="+mj-lt"/>
                </a:rPr>
                <a:t>Atlanta Fed</a:t>
              </a:r>
            </a:p>
            <a:p>
              <a:pPr algn="ctr">
                <a:lnSpc>
                  <a:spcPct val="85000"/>
                </a:lnSpc>
              </a:pPr>
              <a:r>
                <a:rPr lang="en-US" sz="1050" dirty="0" err="1">
                  <a:solidFill>
                    <a:schemeClr val="accent3"/>
                  </a:solidFill>
                  <a:latin typeface="+mj-lt"/>
                </a:rPr>
                <a:t>GDPNow</a:t>
              </a:r>
              <a:r>
                <a:rPr lang="en-US" sz="1050" dirty="0">
                  <a:solidFill>
                    <a:schemeClr val="accent3"/>
                  </a:solidFill>
                  <a:latin typeface="+mj-lt"/>
                </a:rPr>
                <a:t> estimate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D8767B7-9B7C-3BD6-1DA8-E66B7E02DF85}"/>
                </a:ext>
              </a:extLst>
            </p:cNvPr>
            <p:cNvSpPr txBox="1"/>
            <p:nvPr/>
          </p:nvSpPr>
          <p:spPr>
            <a:xfrm>
              <a:off x="642052" y="1005361"/>
              <a:ext cx="4224675" cy="191206"/>
            </a:xfrm>
            <a:prstGeom prst="rect">
              <a:avLst/>
            </a:prstGeom>
            <a:noFill/>
          </p:spPr>
          <p:txBody>
            <a:bodyPr wrap="square" lIns="45720" tIns="18288" rIns="45720" bIns="18288" rtlCol="0">
              <a:spAutoFit/>
            </a:bodyPr>
            <a:lstStyle/>
            <a:p>
              <a:pPr>
                <a:lnSpc>
                  <a:spcPct val="82000"/>
                </a:lnSpc>
              </a:pPr>
              <a:r>
                <a:rPr lang="en-US" sz="1200" b="1" dirty="0">
                  <a:latin typeface="+mj-lt"/>
                </a:rPr>
                <a:t>Chart Title</a:t>
              </a:r>
              <a:endParaRPr lang="en-US" sz="1200" dirty="0">
                <a:latin typeface="+mj-lt"/>
              </a:endParaRPr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44757E64-1517-EBBB-CC39-B2D325426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263" y="2068513"/>
              <a:ext cx="3898900" cy="681038"/>
            </a:xfrm>
            <a:custGeom>
              <a:avLst/>
              <a:gdLst>
                <a:gd name="T0" fmla="*/ 2456 w 2456"/>
                <a:gd name="T1" fmla="*/ 0 h 429"/>
                <a:gd name="T2" fmla="*/ 945 w 2456"/>
                <a:gd name="T3" fmla="*/ 103 h 429"/>
                <a:gd name="T4" fmla="*/ 0 w 2456"/>
                <a:gd name="T5" fmla="*/ 127 h 429"/>
                <a:gd name="T6" fmla="*/ 0 w 2456"/>
                <a:gd name="T7" fmla="*/ 415 h 429"/>
                <a:gd name="T8" fmla="*/ 945 w 2456"/>
                <a:gd name="T9" fmla="*/ 429 h 429"/>
                <a:gd name="T10" fmla="*/ 2456 w 2456"/>
                <a:gd name="T11" fmla="*/ 308 h 429"/>
                <a:gd name="T12" fmla="*/ 2456 w 2456"/>
                <a:gd name="T1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6" h="429">
                  <a:moveTo>
                    <a:pt x="2456" y="0"/>
                  </a:moveTo>
                  <a:lnTo>
                    <a:pt x="945" y="103"/>
                  </a:lnTo>
                  <a:lnTo>
                    <a:pt x="0" y="127"/>
                  </a:lnTo>
                  <a:lnTo>
                    <a:pt x="0" y="415"/>
                  </a:lnTo>
                  <a:lnTo>
                    <a:pt x="945" y="429"/>
                  </a:lnTo>
                  <a:lnTo>
                    <a:pt x="2456" y="308"/>
                  </a:lnTo>
                  <a:lnTo>
                    <a:pt x="24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1">
              <a:extLst>
                <a:ext uri="{FF2B5EF4-FFF2-40B4-BE49-F238E27FC236}">
                  <a16:creationId xmlns:a16="http://schemas.microsoft.com/office/drawing/2014/main" id="{9F267EBA-D7CF-D366-FF78-13EBCF8CE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088" y="1746250"/>
              <a:ext cx="5049837" cy="9525"/>
            </a:xfrm>
            <a:custGeom>
              <a:avLst/>
              <a:gdLst>
                <a:gd name="T0" fmla="*/ 0 w 3181"/>
                <a:gd name="T1" fmla="*/ 6 h 6"/>
                <a:gd name="T2" fmla="*/ 3181 w 3181"/>
                <a:gd name="T3" fmla="*/ 6 h 6"/>
                <a:gd name="T4" fmla="*/ 3181 w 3181"/>
                <a:gd name="T5" fmla="*/ 0 h 6"/>
                <a:gd name="T6" fmla="*/ 0 w 318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81" h="6">
                  <a:moveTo>
                    <a:pt x="0" y="6"/>
                  </a:moveTo>
                  <a:lnTo>
                    <a:pt x="3181" y="6"/>
                  </a:lnTo>
                  <a:lnTo>
                    <a:pt x="318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674F5178-E471-2751-0238-107F69C77ED0}"/>
                </a:ext>
              </a:extLst>
            </p:cNvPr>
            <p:cNvSpPr/>
            <p:nvPr/>
          </p:nvSpPr>
          <p:spPr>
            <a:xfrm>
              <a:off x="4783130" y="2329464"/>
              <a:ext cx="859536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C96C61A-D203-F7E9-9870-FC094BDBFE9F}"/>
                </a:ext>
              </a:extLst>
            </p:cNvPr>
            <p:cNvSpPr txBox="1"/>
            <p:nvPr/>
          </p:nvSpPr>
          <p:spPr>
            <a:xfrm>
              <a:off x="4760720" y="2104700"/>
              <a:ext cx="1055738" cy="450188"/>
            </a:xfrm>
            <a:prstGeom prst="rect">
              <a:avLst/>
            </a:prstGeom>
            <a:noFill/>
          </p:spPr>
          <p:txBody>
            <a:bodyPr wrap="none" lIns="45720" tIns="18288" rIns="45720" bIns="18288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050" dirty="0">
                  <a:solidFill>
                    <a:schemeClr val="accent4"/>
                  </a:solidFill>
                  <a:latin typeface="+mj-lt"/>
                </a:rPr>
                <a:t>Range of top 10</a:t>
              </a:r>
            </a:p>
            <a:p>
              <a:pPr>
                <a:lnSpc>
                  <a:spcPct val="85000"/>
                </a:lnSpc>
              </a:pPr>
              <a:r>
                <a:rPr lang="en-US" sz="1050" dirty="0">
                  <a:solidFill>
                    <a:schemeClr val="accent4"/>
                  </a:solidFill>
                  <a:latin typeface="+mj-lt"/>
                </a:rPr>
                <a:t>and bottom 10</a:t>
              </a:r>
            </a:p>
            <a:p>
              <a:pPr>
                <a:lnSpc>
                  <a:spcPct val="85000"/>
                </a:lnSpc>
              </a:pPr>
              <a:r>
                <a:rPr lang="en-US" sz="1050" dirty="0">
                  <a:solidFill>
                    <a:schemeClr val="accent4"/>
                  </a:solidFill>
                  <a:latin typeface="+mj-lt"/>
                </a:rPr>
                <a:t>average forecasts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608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F9F0E-47D6-BAB5-7F86-1C607D0A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Fed</a:t>
            </a:r>
          </a:p>
        </p:txBody>
      </p:sp>
      <p:pic>
        <p:nvPicPr>
          <p:cNvPr id="8" name="Picture Placeholder 7" descr="A low angle view of a building with pillars&#10;&#10;Description automatically generated">
            <a:extLst>
              <a:ext uri="{FF2B5EF4-FFF2-40B4-BE49-F238E27FC236}">
                <a16:creationId xmlns:a16="http://schemas.microsoft.com/office/drawing/2014/main" id="{07408D46-3F52-91F5-23D9-EE73030D85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r="3452"/>
          <a:stretch>
            <a:fillRect/>
          </a:stretch>
        </p:blipFill>
        <p:spPr>
          <a:xfrm>
            <a:off x="5545871" y="1768813"/>
            <a:ext cx="5465029" cy="3320374"/>
          </a:xfrm>
        </p:spPr>
      </p:pic>
    </p:spTree>
    <p:extLst>
      <p:ext uri="{BB962C8B-B14F-4D97-AF65-F5344CB8AC3E}">
        <p14:creationId xmlns:p14="http://schemas.microsoft.com/office/powerpoint/2010/main" val="197022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188DAE-DEC9-1E4E-891E-AB15ADEFF42C}"/>
              </a:ext>
            </a:extLst>
          </p:cNvPr>
          <p:cNvSpPr/>
          <p:nvPr/>
        </p:nvSpPr>
        <p:spPr>
          <a:xfrm>
            <a:off x="1750212" y="1485900"/>
            <a:ext cx="559702" cy="4225461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AC4111-B970-1D99-FF10-81554CA6B538}"/>
              </a:ext>
            </a:extLst>
          </p:cNvPr>
          <p:cNvSpPr/>
          <p:nvPr/>
        </p:nvSpPr>
        <p:spPr>
          <a:xfrm>
            <a:off x="3445400" y="1485900"/>
            <a:ext cx="559702" cy="4225461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704A9-3B6C-EB80-1328-67CFDAA4F6E1}"/>
              </a:ext>
            </a:extLst>
          </p:cNvPr>
          <p:cNvSpPr/>
          <p:nvPr/>
        </p:nvSpPr>
        <p:spPr>
          <a:xfrm>
            <a:off x="5140588" y="1485900"/>
            <a:ext cx="559702" cy="4225461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BF2098-8C94-2A80-750C-FB6034BBAC4A}"/>
              </a:ext>
            </a:extLst>
          </p:cNvPr>
          <p:cNvSpPr/>
          <p:nvPr/>
        </p:nvSpPr>
        <p:spPr>
          <a:xfrm>
            <a:off x="6835776" y="1485900"/>
            <a:ext cx="559702" cy="4225461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B4C649-6972-CF15-2037-BF69717FD0BA}"/>
              </a:ext>
            </a:extLst>
          </p:cNvPr>
          <p:cNvSpPr/>
          <p:nvPr/>
        </p:nvSpPr>
        <p:spPr>
          <a:xfrm>
            <a:off x="8530964" y="1485900"/>
            <a:ext cx="559702" cy="4225461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682300-BCF1-884F-6B24-5D873CE22EED}"/>
              </a:ext>
            </a:extLst>
          </p:cNvPr>
          <p:cNvSpPr/>
          <p:nvPr/>
        </p:nvSpPr>
        <p:spPr>
          <a:xfrm>
            <a:off x="10226150" y="1485900"/>
            <a:ext cx="559702" cy="4225461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FE9F9031-44A4-CCE9-D23E-D808BA4F8D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1843094"/>
              </p:ext>
            </p:extLst>
          </p:nvPr>
        </p:nvGraphicFramePr>
        <p:xfrm>
          <a:off x="457197" y="1028701"/>
          <a:ext cx="11277604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310149A-EF01-0469-9DC5-8A709A474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572"/>
            <a:ext cx="11277600" cy="548640"/>
          </a:xfrm>
        </p:spPr>
        <p:txBody>
          <a:bodyPr/>
          <a:lstStyle/>
          <a:p>
            <a:r>
              <a:rPr lang="en-US" dirty="0"/>
              <a:t>Fed Futures: Rate-Cut Doubts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C6ABC-062A-2503-1A27-878B7C80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</p:spPr>
        <p:txBody>
          <a:bodyPr/>
          <a:lstStyle/>
          <a:p>
            <a:fld id="{3C44ADC3-143F-44DC-86E6-62EDCA3B1BF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B1A49F-7931-D55C-54D5-4D7CD62F45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5"/>
            <a:ext cx="11277600" cy="365760"/>
          </a:xfrm>
        </p:spPr>
        <p:txBody>
          <a:bodyPr/>
          <a:lstStyle/>
          <a:p>
            <a:r>
              <a:rPr lang="en-US" dirty="0"/>
              <a:t>Expectations are for 1-2 cuts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FFDBFB-E31A-032B-C23B-A751C6ABEF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0" y="6530181"/>
            <a:ext cx="5486400" cy="125412"/>
          </a:xfrm>
        </p:spPr>
        <p:txBody>
          <a:bodyPr/>
          <a:lstStyle/>
          <a:p>
            <a:r>
              <a:rPr lang="en-US" dirty="0"/>
              <a:t>Source: Bloomberg, as of 5/2/24.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E47F0F-0A61-D5CC-E578-5DEAC004136A}"/>
              </a:ext>
            </a:extLst>
          </p:cNvPr>
          <p:cNvGrpSpPr/>
          <p:nvPr/>
        </p:nvGrpSpPr>
        <p:grpSpPr>
          <a:xfrm>
            <a:off x="9344919" y="1136726"/>
            <a:ext cx="2144496" cy="268984"/>
            <a:chOff x="9344919" y="1136726"/>
            <a:chExt cx="2144496" cy="26898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C9E61C-FEEB-825B-45E5-06FC20F03F6C}"/>
                </a:ext>
              </a:extLst>
            </p:cNvPr>
            <p:cNvSpPr txBox="1"/>
            <p:nvPr/>
          </p:nvSpPr>
          <p:spPr>
            <a:xfrm>
              <a:off x="9580201" y="1136726"/>
              <a:ext cx="1909214" cy="268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" dirty="0">
                  <a:latin typeface="+mj-lt"/>
                </a:rPr>
                <a:t>Scheduled Fed Meeting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9C5BF4-3E1C-62A0-4980-BAC4804F06C0}"/>
                </a:ext>
              </a:extLst>
            </p:cNvPr>
            <p:cNvSpPr/>
            <p:nvPr/>
          </p:nvSpPr>
          <p:spPr>
            <a:xfrm>
              <a:off x="9344919" y="1217045"/>
              <a:ext cx="258762" cy="87683"/>
            </a:xfrm>
            <a:prstGeom prst="rect">
              <a:avLst/>
            </a:prstGeom>
            <a:solidFill>
              <a:schemeClr val="bg2">
                <a:lumMod val="90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59A7E67-A9B0-22F9-4C39-FEB7B29D5221}"/>
              </a:ext>
            </a:extLst>
          </p:cNvPr>
          <p:cNvSpPr txBox="1"/>
          <p:nvPr/>
        </p:nvSpPr>
        <p:spPr>
          <a:xfrm>
            <a:off x="10862387" y="2802580"/>
            <a:ext cx="84654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chemeClr val="accent4"/>
                </a:solidFill>
                <a:latin typeface="+mj-lt"/>
              </a:rPr>
              <a:t>MAY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1712D8-377A-2D67-CAD3-29EE4A2FBA29}"/>
              </a:ext>
            </a:extLst>
          </p:cNvPr>
          <p:cNvSpPr txBox="1"/>
          <p:nvPr/>
        </p:nvSpPr>
        <p:spPr>
          <a:xfrm>
            <a:off x="10862387" y="3670756"/>
            <a:ext cx="84654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+mj-lt"/>
              </a:rPr>
              <a:t>APRIL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95CD34-E589-175C-CAC0-B5F62E750783}"/>
              </a:ext>
            </a:extLst>
          </p:cNvPr>
          <p:cNvSpPr txBox="1"/>
          <p:nvPr/>
        </p:nvSpPr>
        <p:spPr>
          <a:xfrm>
            <a:off x="10862387" y="4297849"/>
            <a:ext cx="84654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+mj-lt"/>
              </a:rPr>
              <a:t>MARCH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6BE06E-5FE4-B294-E62D-8B426F08DDDF}"/>
              </a:ext>
            </a:extLst>
          </p:cNvPr>
          <p:cNvSpPr txBox="1"/>
          <p:nvPr/>
        </p:nvSpPr>
        <p:spPr>
          <a:xfrm>
            <a:off x="10862387" y="5246046"/>
            <a:ext cx="84654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chemeClr val="accent3"/>
                </a:solidFill>
                <a:latin typeface="+mj-lt"/>
              </a:rPr>
              <a:t>FEBRUARY</a:t>
            </a:r>
          </a:p>
        </p:txBody>
      </p:sp>
    </p:spTree>
    <p:extLst>
      <p:ext uri="{BB962C8B-B14F-4D97-AF65-F5344CB8AC3E}">
        <p14:creationId xmlns:p14="http://schemas.microsoft.com/office/powerpoint/2010/main" val="22833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F9F0E-47D6-BAB5-7F86-1C607D0A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852046E-1D2E-D40E-5912-162AA73055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432" b="4432"/>
          <a:stretch/>
        </p:blipFill>
        <p:spPr/>
      </p:pic>
    </p:spTree>
    <p:extLst>
      <p:ext uri="{BB962C8B-B14F-4D97-AF65-F5344CB8AC3E}">
        <p14:creationId xmlns:p14="http://schemas.microsoft.com/office/powerpoint/2010/main" val="297312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525067-B70C-FAD6-374C-7E2F4053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many dollars chasing too few burgers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3C31A91C-2F99-C388-DE60-EDCF73D42F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Fast food price inflation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19AA97E-2984-41B8-672E-8228974949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099" y="6432510"/>
            <a:ext cx="5577840" cy="365678"/>
          </a:xfrm>
        </p:spPr>
        <p:txBody>
          <a:bodyPr/>
          <a:lstStyle/>
          <a:p>
            <a:r>
              <a:rPr lang="en-US" dirty="0"/>
              <a:t>Source: Finance Buzz, “Is Fast Food Affordable Anymore? Here’s How Menu Prices Have Changed Over the Years 2024,” as of 5/1/24. Based on average cost for 10 different menu items per restaurant. Price data was gathered for the same 10 menu items over time.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80120BF-3157-CEEF-CC60-20BB6A72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653250"/>
              </p:ext>
            </p:extLst>
          </p:nvPr>
        </p:nvGraphicFramePr>
        <p:xfrm>
          <a:off x="6656644" y="1192427"/>
          <a:ext cx="5081975" cy="40777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72707">
                  <a:extLst>
                    <a:ext uri="{9D8B030D-6E8A-4147-A177-3AD203B41FA5}">
                      <a16:colId xmlns:a16="http://schemas.microsoft.com/office/drawing/2014/main" val="98385420"/>
                    </a:ext>
                  </a:extLst>
                </a:gridCol>
                <a:gridCol w="1204634">
                  <a:extLst>
                    <a:ext uri="{9D8B030D-6E8A-4147-A177-3AD203B41FA5}">
                      <a16:colId xmlns:a16="http://schemas.microsoft.com/office/drawing/2014/main" val="3171047130"/>
                    </a:ext>
                  </a:extLst>
                </a:gridCol>
                <a:gridCol w="1204634">
                  <a:extLst>
                    <a:ext uri="{9D8B030D-6E8A-4147-A177-3AD203B41FA5}">
                      <a16:colId xmlns:a16="http://schemas.microsoft.com/office/drawing/2014/main" val="352065660"/>
                    </a:ext>
                  </a:extLst>
                </a:gridCol>
              </a:tblGrid>
              <a:tr h="46724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984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 vs 2024 Prices</a:t>
                      </a:r>
                    </a:p>
                  </a:txBody>
                  <a:tcPr marL="45720" marT="27432" marB="27432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2019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27432" marR="27432" marT="27432" marB="27432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2024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27432" marR="27432" marT="27432" marB="27432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05345"/>
                  </a:ext>
                </a:extLst>
              </a:tr>
              <a:tr h="6017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Krispy Kreme Glazed Donut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31809"/>
                  </a:ext>
                </a:extLst>
              </a:tr>
              <a:tr h="6017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McDonalds Big Mac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546562"/>
                  </a:ext>
                </a:extLst>
              </a:tr>
              <a:tr h="6017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Starbucks Grande Drip Coffee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133357"/>
                  </a:ext>
                </a:extLst>
              </a:tr>
              <a:tr h="6017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Costco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096646"/>
                  </a:ext>
                </a:extLst>
              </a:tr>
              <a:tr h="6017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Kleenex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42244"/>
                  </a:ext>
                </a:extLst>
              </a:tr>
              <a:tr h="6017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Candy Bar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$0.00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906024"/>
                  </a:ext>
                </a:extLst>
              </a:tr>
            </a:tbl>
          </a:graphicData>
        </a:graphic>
      </p:graphicFrame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1A7862CF-0503-8F72-CBE2-6B73A3463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44ADC3-143F-44DC-86E6-62EDCA3B1BF7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1061" name="Group 1060">
            <a:extLst>
              <a:ext uri="{FF2B5EF4-FFF2-40B4-BE49-F238E27FC236}">
                <a16:creationId xmlns:a16="http://schemas.microsoft.com/office/drawing/2014/main" id="{F25D18B6-BCFE-BD9C-4DC9-C3A60A02FAD6}"/>
              </a:ext>
            </a:extLst>
          </p:cNvPr>
          <p:cNvGrpSpPr/>
          <p:nvPr/>
        </p:nvGrpSpPr>
        <p:grpSpPr>
          <a:xfrm>
            <a:off x="466849" y="1335860"/>
            <a:ext cx="5536775" cy="4201796"/>
            <a:chOff x="466849" y="1335860"/>
            <a:chExt cx="5536775" cy="420179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2C57E05-37A8-65E0-2B0C-D678C31EBD78}"/>
                </a:ext>
              </a:extLst>
            </p:cNvPr>
            <p:cNvSpPr txBox="1"/>
            <p:nvPr/>
          </p:nvSpPr>
          <p:spPr>
            <a:xfrm>
              <a:off x="667058" y="1627825"/>
              <a:ext cx="346249" cy="378578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100%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90%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80%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70%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60%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50%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40%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30%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20%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10%</a:t>
              </a:r>
            </a:p>
            <a:p>
              <a:pPr algn="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0%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120F43E-261E-55D1-CD23-65E88B30AA6F}"/>
                </a:ext>
              </a:extLst>
            </p:cNvPr>
            <p:cNvSpPr txBox="1"/>
            <p:nvPr/>
          </p:nvSpPr>
          <p:spPr>
            <a:xfrm rot="16200000">
              <a:off x="-25946" y="3430242"/>
              <a:ext cx="1166538" cy="18094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dirty="0">
                  <a:latin typeface="+mj-lt"/>
                </a:rPr>
                <a:t>Price increases (%)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BB1B6B1-2365-7907-3DAA-D55E9E2ECCB4}"/>
                </a:ext>
              </a:extLst>
            </p:cNvPr>
            <p:cNvGrpSpPr/>
            <p:nvPr/>
          </p:nvGrpSpPr>
          <p:grpSpPr>
            <a:xfrm>
              <a:off x="1505018" y="5356709"/>
              <a:ext cx="3676607" cy="180947"/>
              <a:chOff x="4730133" y="5708871"/>
              <a:chExt cx="3676607" cy="180947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127E1D4-A5C7-B5B3-D3CA-0EF589AF3BFE}"/>
                  </a:ext>
                </a:extLst>
              </p:cNvPr>
              <p:cNvSpPr txBox="1"/>
              <p:nvPr/>
            </p:nvSpPr>
            <p:spPr>
              <a:xfrm>
                <a:off x="4730133" y="5708871"/>
                <a:ext cx="314189" cy="1809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98000"/>
                  </a:lnSpc>
                  <a:spcAft>
                    <a:spcPts val="1400"/>
                  </a:spcAft>
                </a:pPr>
                <a:r>
                  <a:rPr lang="en-US" sz="1200" dirty="0">
                    <a:latin typeface="+mj-lt"/>
                  </a:rPr>
                  <a:t>2014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B31DCEB-39A9-E831-9F9B-C2BB063DC7D4}"/>
                  </a:ext>
                </a:extLst>
              </p:cNvPr>
              <p:cNvSpPr txBox="1"/>
              <p:nvPr/>
            </p:nvSpPr>
            <p:spPr>
              <a:xfrm>
                <a:off x="5850939" y="5708871"/>
                <a:ext cx="314189" cy="1809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98000"/>
                  </a:lnSpc>
                  <a:spcAft>
                    <a:spcPts val="1400"/>
                  </a:spcAft>
                </a:pPr>
                <a:r>
                  <a:rPr lang="en-US" sz="1200" dirty="0">
                    <a:latin typeface="+mj-lt"/>
                  </a:rPr>
                  <a:t>2019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D85A92C-23EA-E4E5-FA55-D803DDFDAB8D}"/>
                  </a:ext>
                </a:extLst>
              </p:cNvPr>
              <p:cNvSpPr txBox="1"/>
              <p:nvPr/>
            </p:nvSpPr>
            <p:spPr>
              <a:xfrm>
                <a:off x="6971745" y="5708871"/>
                <a:ext cx="314189" cy="1809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98000"/>
                  </a:lnSpc>
                  <a:spcAft>
                    <a:spcPts val="1400"/>
                  </a:spcAft>
                </a:pPr>
                <a:r>
                  <a:rPr lang="en-US" sz="1200" dirty="0">
                    <a:latin typeface="+mj-lt"/>
                  </a:rPr>
                  <a:t>2021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E9E7FB-307C-EC79-8074-3EA2CD1489A1}"/>
                  </a:ext>
                </a:extLst>
              </p:cNvPr>
              <p:cNvSpPr txBox="1"/>
              <p:nvPr/>
            </p:nvSpPr>
            <p:spPr>
              <a:xfrm>
                <a:off x="8092551" y="5708871"/>
                <a:ext cx="314189" cy="1809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98000"/>
                  </a:lnSpc>
                  <a:spcAft>
                    <a:spcPts val="1400"/>
                  </a:spcAft>
                </a:pPr>
                <a:r>
                  <a:rPr lang="en-US" sz="1200" dirty="0">
                    <a:latin typeface="+mj-lt"/>
                  </a:rPr>
                  <a:t>2024</a:t>
                </a:r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7FB22F2-B671-5825-A00E-EB7CC2B175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3000" y="1699056"/>
              <a:ext cx="0" cy="3571102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F7809C-60CA-B0FC-7E62-AC8234CD37D1}"/>
                </a:ext>
              </a:extLst>
            </p:cNvPr>
            <p:cNvSpPr txBox="1"/>
            <p:nvPr/>
          </p:nvSpPr>
          <p:spPr>
            <a:xfrm>
              <a:off x="557325" y="1335860"/>
              <a:ext cx="5446299" cy="18094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98000"/>
                </a:lnSpc>
                <a:spcAft>
                  <a:spcPts val="1400"/>
                </a:spcAft>
              </a:pPr>
              <a:r>
                <a:rPr lang="en-US" sz="1200" spc="-20" dirty="0">
                  <a:latin typeface="+mj-lt"/>
                </a:rPr>
                <a:t>Menu prices have outpaced national inflation rates at every fast food restaurant since 2014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DCBB957-0208-9BA9-1F7C-B858A16D1B18}"/>
                </a:ext>
              </a:extLst>
            </p:cNvPr>
            <p:cNvGrpSpPr/>
            <p:nvPr/>
          </p:nvGrpSpPr>
          <p:grpSpPr>
            <a:xfrm>
              <a:off x="1713546" y="1699056"/>
              <a:ext cx="3342200" cy="3563679"/>
              <a:chOff x="11872913" y="979488"/>
              <a:chExt cx="3976688" cy="4240213"/>
            </a:xfrm>
          </p:grpSpPr>
          <p:sp>
            <p:nvSpPr>
              <p:cNvPr id="49" name="Freeform 5">
                <a:extLst>
                  <a:ext uri="{FF2B5EF4-FFF2-40B4-BE49-F238E27FC236}">
                    <a16:creationId xmlns:a16="http://schemas.microsoft.com/office/drawing/2014/main" id="{9E418CAF-098A-21EC-EF9E-4A18A9D09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979488"/>
                <a:ext cx="3976688" cy="4240213"/>
              </a:xfrm>
              <a:custGeom>
                <a:avLst/>
                <a:gdLst>
                  <a:gd name="T0" fmla="*/ 0 w 1054"/>
                  <a:gd name="T1" fmla="*/ 1124 h 1124"/>
                  <a:gd name="T2" fmla="*/ 365 w 1054"/>
                  <a:gd name="T3" fmla="*/ 888 h 1124"/>
                  <a:gd name="T4" fmla="*/ 688 w 1054"/>
                  <a:gd name="T5" fmla="*/ 325 h 1124"/>
                  <a:gd name="T6" fmla="*/ 869 w 1054"/>
                  <a:gd name="T7" fmla="*/ 134 h 1124"/>
                  <a:gd name="T8" fmla="*/ 1054 w 1054"/>
                  <a:gd name="T9" fmla="*/ 0 h 1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4" h="1124">
                    <a:moveTo>
                      <a:pt x="0" y="1124"/>
                    </a:moveTo>
                    <a:cubicBezTo>
                      <a:pt x="0" y="1124"/>
                      <a:pt x="236" y="1058"/>
                      <a:pt x="365" y="888"/>
                    </a:cubicBezTo>
                    <a:cubicBezTo>
                      <a:pt x="494" y="717"/>
                      <a:pt x="621" y="409"/>
                      <a:pt x="688" y="325"/>
                    </a:cubicBezTo>
                    <a:cubicBezTo>
                      <a:pt x="749" y="248"/>
                      <a:pt x="816" y="178"/>
                      <a:pt x="869" y="134"/>
                    </a:cubicBezTo>
                    <a:cubicBezTo>
                      <a:pt x="923" y="89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0D65B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6">
                <a:extLst>
                  <a:ext uri="{FF2B5EF4-FFF2-40B4-BE49-F238E27FC236}">
                    <a16:creationId xmlns:a16="http://schemas.microsoft.com/office/drawing/2014/main" id="{97CEE943-653A-4651-4FA3-893F0E0DA1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1563688"/>
                <a:ext cx="3976688" cy="3656013"/>
              </a:xfrm>
              <a:custGeom>
                <a:avLst/>
                <a:gdLst>
                  <a:gd name="T0" fmla="*/ 0 w 1054"/>
                  <a:gd name="T1" fmla="*/ 969 h 969"/>
                  <a:gd name="T2" fmla="*/ 274 w 1054"/>
                  <a:gd name="T3" fmla="*/ 919 h 969"/>
                  <a:gd name="T4" fmla="*/ 433 w 1054"/>
                  <a:gd name="T5" fmla="*/ 784 h 969"/>
                  <a:gd name="T6" fmla="*/ 521 w 1054"/>
                  <a:gd name="T7" fmla="*/ 605 h 969"/>
                  <a:gd name="T8" fmla="*/ 611 w 1054"/>
                  <a:gd name="T9" fmla="*/ 411 h 969"/>
                  <a:gd name="T10" fmla="*/ 752 w 1054"/>
                  <a:gd name="T11" fmla="*/ 198 h 969"/>
                  <a:gd name="T12" fmla="*/ 901 w 1054"/>
                  <a:gd name="T13" fmla="*/ 78 h 969"/>
                  <a:gd name="T14" fmla="*/ 1054 w 1054"/>
                  <a:gd name="T15" fmla="*/ 0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4" h="969">
                    <a:moveTo>
                      <a:pt x="0" y="969"/>
                    </a:moveTo>
                    <a:cubicBezTo>
                      <a:pt x="0" y="969"/>
                      <a:pt x="209" y="952"/>
                      <a:pt x="274" y="919"/>
                    </a:cubicBezTo>
                    <a:cubicBezTo>
                      <a:pt x="338" y="885"/>
                      <a:pt x="402" y="829"/>
                      <a:pt x="433" y="784"/>
                    </a:cubicBezTo>
                    <a:cubicBezTo>
                      <a:pt x="463" y="738"/>
                      <a:pt x="489" y="681"/>
                      <a:pt x="521" y="605"/>
                    </a:cubicBezTo>
                    <a:cubicBezTo>
                      <a:pt x="554" y="529"/>
                      <a:pt x="594" y="451"/>
                      <a:pt x="611" y="411"/>
                    </a:cubicBezTo>
                    <a:cubicBezTo>
                      <a:pt x="628" y="370"/>
                      <a:pt x="693" y="250"/>
                      <a:pt x="752" y="198"/>
                    </a:cubicBezTo>
                    <a:cubicBezTo>
                      <a:pt x="811" y="146"/>
                      <a:pt x="869" y="97"/>
                      <a:pt x="901" y="78"/>
                    </a:cubicBezTo>
                    <a:cubicBezTo>
                      <a:pt x="932" y="58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83BEF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7">
                <a:extLst>
                  <a:ext uri="{FF2B5EF4-FFF2-40B4-BE49-F238E27FC236}">
                    <a16:creationId xmlns:a16="http://schemas.microsoft.com/office/drawing/2014/main" id="{4E780DD2-DD0A-6E31-3C99-103DBC8C8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1790700"/>
                <a:ext cx="3976688" cy="3429000"/>
              </a:xfrm>
              <a:custGeom>
                <a:avLst/>
                <a:gdLst>
                  <a:gd name="T0" fmla="*/ 0 w 1054"/>
                  <a:gd name="T1" fmla="*/ 909 h 909"/>
                  <a:gd name="T2" fmla="*/ 240 w 1054"/>
                  <a:gd name="T3" fmla="*/ 840 h 909"/>
                  <a:gd name="T4" fmla="*/ 375 w 1054"/>
                  <a:gd name="T5" fmla="*/ 750 h 909"/>
                  <a:gd name="T6" fmla="*/ 493 w 1054"/>
                  <a:gd name="T7" fmla="*/ 618 h 909"/>
                  <a:gd name="T8" fmla="*/ 637 w 1054"/>
                  <a:gd name="T9" fmla="*/ 421 h 909"/>
                  <a:gd name="T10" fmla="*/ 796 w 1054"/>
                  <a:gd name="T11" fmla="*/ 243 h 909"/>
                  <a:gd name="T12" fmla="*/ 1054 w 1054"/>
                  <a:gd name="T13" fmla="*/ 0 h 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4" h="909">
                    <a:moveTo>
                      <a:pt x="0" y="909"/>
                    </a:moveTo>
                    <a:cubicBezTo>
                      <a:pt x="0" y="909"/>
                      <a:pt x="214" y="852"/>
                      <a:pt x="240" y="840"/>
                    </a:cubicBezTo>
                    <a:cubicBezTo>
                      <a:pt x="266" y="827"/>
                      <a:pt x="334" y="785"/>
                      <a:pt x="375" y="750"/>
                    </a:cubicBezTo>
                    <a:cubicBezTo>
                      <a:pt x="416" y="715"/>
                      <a:pt x="465" y="658"/>
                      <a:pt x="493" y="618"/>
                    </a:cubicBezTo>
                    <a:cubicBezTo>
                      <a:pt x="520" y="578"/>
                      <a:pt x="612" y="453"/>
                      <a:pt x="637" y="421"/>
                    </a:cubicBezTo>
                    <a:cubicBezTo>
                      <a:pt x="662" y="390"/>
                      <a:pt x="755" y="284"/>
                      <a:pt x="796" y="243"/>
                    </a:cubicBezTo>
                    <a:cubicBezTo>
                      <a:pt x="837" y="202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17A2A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8">
                <a:extLst>
                  <a:ext uri="{FF2B5EF4-FFF2-40B4-BE49-F238E27FC236}">
                    <a16:creationId xmlns:a16="http://schemas.microsoft.com/office/drawing/2014/main" id="{6671D8DF-7C3C-F540-6F8A-D0900F456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2039938"/>
                <a:ext cx="3976688" cy="3179763"/>
              </a:xfrm>
              <a:custGeom>
                <a:avLst/>
                <a:gdLst>
                  <a:gd name="T0" fmla="*/ 0 w 1054"/>
                  <a:gd name="T1" fmla="*/ 843 h 843"/>
                  <a:gd name="T2" fmla="*/ 307 w 1054"/>
                  <a:gd name="T3" fmla="*/ 715 h 843"/>
                  <a:gd name="T4" fmla="*/ 486 w 1054"/>
                  <a:gd name="T5" fmla="*/ 624 h 843"/>
                  <a:gd name="T6" fmla="*/ 697 w 1054"/>
                  <a:gd name="T7" fmla="*/ 471 h 843"/>
                  <a:gd name="T8" fmla="*/ 866 w 1054"/>
                  <a:gd name="T9" fmla="*/ 267 h 843"/>
                  <a:gd name="T10" fmla="*/ 1054 w 1054"/>
                  <a:gd name="T11" fmla="*/ 0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4" h="843">
                    <a:moveTo>
                      <a:pt x="0" y="843"/>
                    </a:moveTo>
                    <a:cubicBezTo>
                      <a:pt x="0" y="843"/>
                      <a:pt x="267" y="737"/>
                      <a:pt x="307" y="715"/>
                    </a:cubicBezTo>
                    <a:cubicBezTo>
                      <a:pt x="346" y="692"/>
                      <a:pt x="425" y="656"/>
                      <a:pt x="486" y="624"/>
                    </a:cubicBezTo>
                    <a:cubicBezTo>
                      <a:pt x="548" y="591"/>
                      <a:pt x="617" y="551"/>
                      <a:pt x="697" y="471"/>
                    </a:cubicBezTo>
                    <a:cubicBezTo>
                      <a:pt x="776" y="392"/>
                      <a:pt x="816" y="329"/>
                      <a:pt x="866" y="267"/>
                    </a:cubicBezTo>
                    <a:cubicBezTo>
                      <a:pt x="915" y="204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52525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9">
                <a:extLst>
                  <a:ext uri="{FF2B5EF4-FFF2-40B4-BE49-F238E27FC236}">
                    <a16:creationId xmlns:a16="http://schemas.microsoft.com/office/drawing/2014/main" id="{2A4DC88F-A58D-3DF2-9123-B78319A0D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2597150"/>
                <a:ext cx="3976688" cy="2622550"/>
              </a:xfrm>
              <a:custGeom>
                <a:avLst/>
                <a:gdLst>
                  <a:gd name="T0" fmla="*/ 0 w 1054"/>
                  <a:gd name="T1" fmla="*/ 695 h 695"/>
                  <a:gd name="T2" fmla="*/ 239 w 1054"/>
                  <a:gd name="T3" fmla="*/ 448 h 695"/>
                  <a:gd name="T4" fmla="*/ 428 w 1054"/>
                  <a:gd name="T5" fmla="*/ 305 h 695"/>
                  <a:gd name="T6" fmla="*/ 630 w 1054"/>
                  <a:gd name="T7" fmla="*/ 246 h 695"/>
                  <a:gd name="T8" fmla="*/ 774 w 1054"/>
                  <a:gd name="T9" fmla="*/ 177 h 695"/>
                  <a:gd name="T10" fmla="*/ 1054 w 1054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4" h="695">
                    <a:moveTo>
                      <a:pt x="0" y="695"/>
                    </a:moveTo>
                    <a:cubicBezTo>
                      <a:pt x="0" y="695"/>
                      <a:pt x="191" y="489"/>
                      <a:pt x="239" y="448"/>
                    </a:cubicBezTo>
                    <a:cubicBezTo>
                      <a:pt x="286" y="407"/>
                      <a:pt x="364" y="330"/>
                      <a:pt x="428" y="305"/>
                    </a:cubicBezTo>
                    <a:cubicBezTo>
                      <a:pt x="493" y="280"/>
                      <a:pt x="588" y="260"/>
                      <a:pt x="630" y="246"/>
                    </a:cubicBezTo>
                    <a:cubicBezTo>
                      <a:pt x="673" y="231"/>
                      <a:pt x="741" y="196"/>
                      <a:pt x="774" y="177"/>
                    </a:cubicBezTo>
                    <a:cubicBezTo>
                      <a:pt x="808" y="158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C8C8C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10">
                <a:extLst>
                  <a:ext uri="{FF2B5EF4-FFF2-40B4-BE49-F238E27FC236}">
                    <a16:creationId xmlns:a16="http://schemas.microsoft.com/office/drawing/2014/main" id="{3E85C888-D109-14B9-515E-213C506108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2892425"/>
                <a:ext cx="3976688" cy="2327275"/>
              </a:xfrm>
              <a:custGeom>
                <a:avLst/>
                <a:gdLst>
                  <a:gd name="T0" fmla="*/ 0 w 1054"/>
                  <a:gd name="T1" fmla="*/ 617 h 617"/>
                  <a:gd name="T2" fmla="*/ 300 w 1054"/>
                  <a:gd name="T3" fmla="*/ 579 h 617"/>
                  <a:gd name="T4" fmla="*/ 434 w 1054"/>
                  <a:gd name="T5" fmla="*/ 490 h 617"/>
                  <a:gd name="T6" fmla="*/ 538 w 1054"/>
                  <a:gd name="T7" fmla="*/ 340 h 617"/>
                  <a:gd name="T8" fmla="*/ 626 w 1054"/>
                  <a:gd name="T9" fmla="*/ 207 h 617"/>
                  <a:gd name="T10" fmla="*/ 767 w 1054"/>
                  <a:gd name="T11" fmla="*/ 81 h 617"/>
                  <a:gd name="T12" fmla="*/ 907 w 1054"/>
                  <a:gd name="T13" fmla="*/ 26 h 617"/>
                  <a:gd name="T14" fmla="*/ 1054 w 1054"/>
                  <a:gd name="T15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4" h="617">
                    <a:moveTo>
                      <a:pt x="0" y="617"/>
                    </a:moveTo>
                    <a:cubicBezTo>
                      <a:pt x="0" y="617"/>
                      <a:pt x="236" y="596"/>
                      <a:pt x="300" y="579"/>
                    </a:cubicBezTo>
                    <a:cubicBezTo>
                      <a:pt x="365" y="562"/>
                      <a:pt x="410" y="516"/>
                      <a:pt x="434" y="490"/>
                    </a:cubicBezTo>
                    <a:cubicBezTo>
                      <a:pt x="457" y="463"/>
                      <a:pt x="496" y="405"/>
                      <a:pt x="538" y="340"/>
                    </a:cubicBezTo>
                    <a:cubicBezTo>
                      <a:pt x="580" y="276"/>
                      <a:pt x="606" y="233"/>
                      <a:pt x="626" y="207"/>
                    </a:cubicBezTo>
                    <a:cubicBezTo>
                      <a:pt x="646" y="181"/>
                      <a:pt x="720" y="109"/>
                      <a:pt x="767" y="81"/>
                    </a:cubicBezTo>
                    <a:cubicBezTo>
                      <a:pt x="815" y="53"/>
                      <a:pt x="865" y="36"/>
                      <a:pt x="907" y="26"/>
                    </a:cubicBezTo>
                    <a:cubicBezTo>
                      <a:pt x="960" y="14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829FB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11">
                <a:extLst>
                  <a:ext uri="{FF2B5EF4-FFF2-40B4-BE49-F238E27FC236}">
                    <a16:creationId xmlns:a16="http://schemas.microsoft.com/office/drawing/2014/main" id="{ED19B9A5-2E23-2C1B-E29B-6FD7F1F1A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2898775"/>
                <a:ext cx="3976688" cy="2320925"/>
              </a:xfrm>
              <a:custGeom>
                <a:avLst/>
                <a:gdLst>
                  <a:gd name="T0" fmla="*/ 0 w 1054"/>
                  <a:gd name="T1" fmla="*/ 615 h 615"/>
                  <a:gd name="T2" fmla="*/ 191 w 1054"/>
                  <a:gd name="T3" fmla="*/ 542 h 615"/>
                  <a:gd name="T4" fmla="*/ 351 w 1054"/>
                  <a:gd name="T5" fmla="*/ 452 h 615"/>
                  <a:gd name="T6" fmla="*/ 537 w 1054"/>
                  <a:gd name="T7" fmla="*/ 299 h 615"/>
                  <a:gd name="T8" fmla="*/ 715 w 1054"/>
                  <a:gd name="T9" fmla="*/ 159 h 615"/>
                  <a:gd name="T10" fmla="*/ 900 w 1054"/>
                  <a:gd name="T11" fmla="*/ 62 h 615"/>
                  <a:gd name="T12" fmla="*/ 1054 w 1054"/>
                  <a:gd name="T13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4" h="615">
                    <a:moveTo>
                      <a:pt x="0" y="615"/>
                    </a:moveTo>
                    <a:cubicBezTo>
                      <a:pt x="0" y="615"/>
                      <a:pt x="139" y="568"/>
                      <a:pt x="191" y="542"/>
                    </a:cubicBezTo>
                    <a:cubicBezTo>
                      <a:pt x="243" y="516"/>
                      <a:pt x="301" y="484"/>
                      <a:pt x="351" y="452"/>
                    </a:cubicBezTo>
                    <a:cubicBezTo>
                      <a:pt x="400" y="420"/>
                      <a:pt x="480" y="351"/>
                      <a:pt x="537" y="299"/>
                    </a:cubicBezTo>
                    <a:cubicBezTo>
                      <a:pt x="595" y="247"/>
                      <a:pt x="644" y="205"/>
                      <a:pt x="715" y="159"/>
                    </a:cubicBezTo>
                    <a:cubicBezTo>
                      <a:pt x="787" y="114"/>
                      <a:pt x="865" y="77"/>
                      <a:pt x="900" y="62"/>
                    </a:cubicBezTo>
                    <a:cubicBezTo>
                      <a:pt x="958" y="37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00498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12">
                <a:extLst>
                  <a:ext uri="{FF2B5EF4-FFF2-40B4-BE49-F238E27FC236}">
                    <a16:creationId xmlns:a16="http://schemas.microsoft.com/office/drawing/2014/main" id="{87703AF8-DF26-CC6C-25FB-7986152B8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2903538"/>
                <a:ext cx="3976688" cy="2316163"/>
              </a:xfrm>
              <a:custGeom>
                <a:avLst/>
                <a:gdLst>
                  <a:gd name="T0" fmla="*/ 0 w 1054"/>
                  <a:gd name="T1" fmla="*/ 614 h 614"/>
                  <a:gd name="T2" fmla="*/ 207 w 1054"/>
                  <a:gd name="T3" fmla="*/ 560 h 614"/>
                  <a:gd name="T4" fmla="*/ 339 w 1054"/>
                  <a:gd name="T5" fmla="*/ 501 h 614"/>
                  <a:gd name="T6" fmla="*/ 464 w 1054"/>
                  <a:gd name="T7" fmla="*/ 419 h 614"/>
                  <a:gd name="T8" fmla="*/ 571 w 1054"/>
                  <a:gd name="T9" fmla="*/ 331 h 614"/>
                  <a:gd name="T10" fmla="*/ 690 w 1054"/>
                  <a:gd name="T11" fmla="*/ 234 h 614"/>
                  <a:gd name="T12" fmla="*/ 821 w 1054"/>
                  <a:gd name="T13" fmla="*/ 143 h 614"/>
                  <a:gd name="T14" fmla="*/ 1054 w 1054"/>
                  <a:gd name="T15" fmla="*/ 0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4" h="614">
                    <a:moveTo>
                      <a:pt x="0" y="614"/>
                    </a:moveTo>
                    <a:cubicBezTo>
                      <a:pt x="0" y="614"/>
                      <a:pt x="168" y="573"/>
                      <a:pt x="207" y="560"/>
                    </a:cubicBezTo>
                    <a:cubicBezTo>
                      <a:pt x="245" y="547"/>
                      <a:pt x="301" y="521"/>
                      <a:pt x="339" y="501"/>
                    </a:cubicBezTo>
                    <a:cubicBezTo>
                      <a:pt x="376" y="481"/>
                      <a:pt x="419" y="455"/>
                      <a:pt x="464" y="419"/>
                    </a:cubicBezTo>
                    <a:cubicBezTo>
                      <a:pt x="509" y="382"/>
                      <a:pt x="524" y="377"/>
                      <a:pt x="571" y="331"/>
                    </a:cubicBezTo>
                    <a:cubicBezTo>
                      <a:pt x="619" y="285"/>
                      <a:pt x="651" y="263"/>
                      <a:pt x="690" y="234"/>
                    </a:cubicBezTo>
                    <a:cubicBezTo>
                      <a:pt x="730" y="206"/>
                      <a:pt x="777" y="172"/>
                      <a:pt x="821" y="143"/>
                    </a:cubicBezTo>
                    <a:cubicBezTo>
                      <a:pt x="865" y="115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88C6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13">
                <a:extLst>
                  <a:ext uri="{FF2B5EF4-FFF2-40B4-BE49-F238E27FC236}">
                    <a16:creationId xmlns:a16="http://schemas.microsoft.com/office/drawing/2014/main" id="{B12CB0AC-D553-8582-E941-AFBCEC0D79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2903538"/>
                <a:ext cx="3976688" cy="2316163"/>
              </a:xfrm>
              <a:custGeom>
                <a:avLst/>
                <a:gdLst>
                  <a:gd name="T0" fmla="*/ 0 w 1054"/>
                  <a:gd name="T1" fmla="*/ 614 h 614"/>
                  <a:gd name="T2" fmla="*/ 275 w 1054"/>
                  <a:gd name="T3" fmla="*/ 581 h 614"/>
                  <a:gd name="T4" fmla="*/ 425 w 1054"/>
                  <a:gd name="T5" fmla="*/ 510 h 614"/>
                  <a:gd name="T6" fmla="*/ 510 w 1054"/>
                  <a:gd name="T7" fmla="*/ 428 h 614"/>
                  <a:gd name="T8" fmla="*/ 605 w 1054"/>
                  <a:gd name="T9" fmla="*/ 326 h 614"/>
                  <a:gd name="T10" fmla="*/ 690 w 1054"/>
                  <a:gd name="T11" fmla="*/ 245 h 614"/>
                  <a:gd name="T12" fmla="*/ 767 w 1054"/>
                  <a:gd name="T13" fmla="*/ 190 h 614"/>
                  <a:gd name="T14" fmla="*/ 876 w 1054"/>
                  <a:gd name="T15" fmla="*/ 115 h 614"/>
                  <a:gd name="T16" fmla="*/ 953 w 1054"/>
                  <a:gd name="T17" fmla="*/ 54 h 614"/>
                  <a:gd name="T18" fmla="*/ 1054 w 1054"/>
                  <a:gd name="T19" fmla="*/ 0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4" h="614">
                    <a:moveTo>
                      <a:pt x="0" y="614"/>
                    </a:moveTo>
                    <a:cubicBezTo>
                      <a:pt x="0" y="614"/>
                      <a:pt x="208" y="600"/>
                      <a:pt x="275" y="581"/>
                    </a:cubicBezTo>
                    <a:cubicBezTo>
                      <a:pt x="342" y="563"/>
                      <a:pt x="393" y="533"/>
                      <a:pt x="425" y="510"/>
                    </a:cubicBezTo>
                    <a:cubicBezTo>
                      <a:pt x="456" y="487"/>
                      <a:pt x="490" y="451"/>
                      <a:pt x="510" y="428"/>
                    </a:cubicBezTo>
                    <a:cubicBezTo>
                      <a:pt x="529" y="404"/>
                      <a:pt x="573" y="360"/>
                      <a:pt x="605" y="326"/>
                    </a:cubicBezTo>
                    <a:cubicBezTo>
                      <a:pt x="636" y="292"/>
                      <a:pt x="665" y="268"/>
                      <a:pt x="690" y="245"/>
                    </a:cubicBezTo>
                    <a:cubicBezTo>
                      <a:pt x="715" y="222"/>
                      <a:pt x="740" y="208"/>
                      <a:pt x="767" y="190"/>
                    </a:cubicBezTo>
                    <a:cubicBezTo>
                      <a:pt x="795" y="171"/>
                      <a:pt x="841" y="140"/>
                      <a:pt x="876" y="115"/>
                    </a:cubicBezTo>
                    <a:cubicBezTo>
                      <a:pt x="910" y="90"/>
                      <a:pt x="931" y="68"/>
                      <a:pt x="953" y="54"/>
                    </a:cubicBezTo>
                    <a:cubicBezTo>
                      <a:pt x="976" y="39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7F7F7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id="{7F6E763D-DCDA-8AE3-E28D-9051788041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2933700"/>
                <a:ext cx="3976688" cy="2286000"/>
              </a:xfrm>
              <a:custGeom>
                <a:avLst/>
                <a:gdLst>
                  <a:gd name="T0" fmla="*/ 0 w 1054"/>
                  <a:gd name="T1" fmla="*/ 606 h 606"/>
                  <a:gd name="T2" fmla="*/ 284 w 1054"/>
                  <a:gd name="T3" fmla="*/ 522 h 606"/>
                  <a:gd name="T4" fmla="*/ 413 w 1054"/>
                  <a:gd name="T5" fmla="*/ 474 h 606"/>
                  <a:gd name="T6" fmla="*/ 574 w 1054"/>
                  <a:gd name="T7" fmla="*/ 416 h 606"/>
                  <a:gd name="T8" fmla="*/ 703 w 1054"/>
                  <a:gd name="T9" fmla="*/ 340 h 606"/>
                  <a:gd name="T10" fmla="*/ 876 w 1054"/>
                  <a:gd name="T11" fmla="*/ 189 h 606"/>
                  <a:gd name="T12" fmla="*/ 1054 w 1054"/>
                  <a:gd name="T13" fmla="*/ 0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4" h="606">
                    <a:moveTo>
                      <a:pt x="0" y="606"/>
                    </a:moveTo>
                    <a:cubicBezTo>
                      <a:pt x="0" y="606"/>
                      <a:pt x="258" y="532"/>
                      <a:pt x="284" y="522"/>
                    </a:cubicBezTo>
                    <a:cubicBezTo>
                      <a:pt x="310" y="511"/>
                      <a:pt x="366" y="488"/>
                      <a:pt x="413" y="474"/>
                    </a:cubicBezTo>
                    <a:cubicBezTo>
                      <a:pt x="461" y="460"/>
                      <a:pt x="538" y="433"/>
                      <a:pt x="574" y="416"/>
                    </a:cubicBezTo>
                    <a:cubicBezTo>
                      <a:pt x="610" y="399"/>
                      <a:pt x="641" y="383"/>
                      <a:pt x="703" y="340"/>
                    </a:cubicBezTo>
                    <a:cubicBezTo>
                      <a:pt x="765" y="297"/>
                      <a:pt x="833" y="228"/>
                      <a:pt x="876" y="189"/>
                    </a:cubicBezTo>
                    <a:cubicBezTo>
                      <a:pt x="918" y="150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5D89C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15">
                <a:extLst>
                  <a:ext uri="{FF2B5EF4-FFF2-40B4-BE49-F238E27FC236}">
                    <a16:creationId xmlns:a16="http://schemas.microsoft.com/office/drawing/2014/main" id="{83182CA6-1E79-17F6-49BF-8A130778D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3570288"/>
                <a:ext cx="3976688" cy="1649413"/>
              </a:xfrm>
              <a:custGeom>
                <a:avLst/>
                <a:gdLst>
                  <a:gd name="T0" fmla="*/ 0 w 1054"/>
                  <a:gd name="T1" fmla="*/ 437 h 437"/>
                  <a:gd name="T2" fmla="*/ 229 w 1054"/>
                  <a:gd name="T3" fmla="*/ 385 h 437"/>
                  <a:gd name="T4" fmla="*/ 391 w 1054"/>
                  <a:gd name="T5" fmla="*/ 321 h 437"/>
                  <a:gd name="T6" fmla="*/ 533 w 1054"/>
                  <a:gd name="T7" fmla="*/ 239 h 437"/>
                  <a:gd name="T8" fmla="*/ 684 w 1054"/>
                  <a:gd name="T9" fmla="*/ 144 h 437"/>
                  <a:gd name="T10" fmla="*/ 867 w 1054"/>
                  <a:gd name="T11" fmla="*/ 65 h 437"/>
                  <a:gd name="T12" fmla="*/ 1054 w 1054"/>
                  <a:gd name="T13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4" h="437">
                    <a:moveTo>
                      <a:pt x="0" y="437"/>
                    </a:moveTo>
                    <a:cubicBezTo>
                      <a:pt x="0" y="437"/>
                      <a:pt x="165" y="404"/>
                      <a:pt x="229" y="385"/>
                    </a:cubicBezTo>
                    <a:cubicBezTo>
                      <a:pt x="292" y="365"/>
                      <a:pt x="351" y="336"/>
                      <a:pt x="391" y="321"/>
                    </a:cubicBezTo>
                    <a:cubicBezTo>
                      <a:pt x="431" y="306"/>
                      <a:pt x="500" y="257"/>
                      <a:pt x="533" y="239"/>
                    </a:cubicBezTo>
                    <a:cubicBezTo>
                      <a:pt x="566" y="221"/>
                      <a:pt x="607" y="184"/>
                      <a:pt x="684" y="144"/>
                    </a:cubicBezTo>
                    <a:cubicBezTo>
                      <a:pt x="761" y="104"/>
                      <a:pt x="822" y="82"/>
                      <a:pt x="867" y="65"/>
                    </a:cubicBezTo>
                    <a:cubicBezTo>
                      <a:pt x="911" y="49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ABD3F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16">
                <a:extLst>
                  <a:ext uri="{FF2B5EF4-FFF2-40B4-BE49-F238E27FC236}">
                    <a16:creationId xmlns:a16="http://schemas.microsoft.com/office/drawing/2014/main" id="{E9E3E52B-9A02-D5CC-C794-18466C004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3575050"/>
                <a:ext cx="3976688" cy="1644650"/>
              </a:xfrm>
              <a:custGeom>
                <a:avLst/>
                <a:gdLst>
                  <a:gd name="T0" fmla="*/ 0 w 1054"/>
                  <a:gd name="T1" fmla="*/ 436 h 436"/>
                  <a:gd name="T2" fmla="*/ 91 w 1054"/>
                  <a:gd name="T3" fmla="*/ 386 h 436"/>
                  <a:gd name="T4" fmla="*/ 293 w 1054"/>
                  <a:gd name="T5" fmla="*/ 297 h 436"/>
                  <a:gd name="T6" fmla="*/ 518 w 1054"/>
                  <a:gd name="T7" fmla="*/ 293 h 436"/>
                  <a:gd name="T8" fmla="*/ 734 w 1054"/>
                  <a:gd name="T9" fmla="*/ 292 h 436"/>
                  <a:gd name="T10" fmla="*/ 825 w 1054"/>
                  <a:gd name="T11" fmla="*/ 245 h 436"/>
                  <a:gd name="T12" fmla="*/ 920 w 1054"/>
                  <a:gd name="T13" fmla="*/ 156 h 436"/>
                  <a:gd name="T14" fmla="*/ 997 w 1054"/>
                  <a:gd name="T15" fmla="*/ 74 h 436"/>
                  <a:gd name="T16" fmla="*/ 1054 w 1054"/>
                  <a:gd name="T17" fmla="*/ 0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4" h="436">
                    <a:moveTo>
                      <a:pt x="0" y="436"/>
                    </a:moveTo>
                    <a:cubicBezTo>
                      <a:pt x="0" y="436"/>
                      <a:pt x="69" y="397"/>
                      <a:pt x="91" y="386"/>
                    </a:cubicBezTo>
                    <a:cubicBezTo>
                      <a:pt x="113" y="374"/>
                      <a:pt x="226" y="309"/>
                      <a:pt x="293" y="297"/>
                    </a:cubicBezTo>
                    <a:cubicBezTo>
                      <a:pt x="360" y="285"/>
                      <a:pt x="481" y="293"/>
                      <a:pt x="518" y="293"/>
                    </a:cubicBezTo>
                    <a:cubicBezTo>
                      <a:pt x="554" y="294"/>
                      <a:pt x="704" y="297"/>
                      <a:pt x="734" y="292"/>
                    </a:cubicBezTo>
                    <a:cubicBezTo>
                      <a:pt x="765" y="286"/>
                      <a:pt x="808" y="259"/>
                      <a:pt x="825" y="245"/>
                    </a:cubicBezTo>
                    <a:cubicBezTo>
                      <a:pt x="842" y="232"/>
                      <a:pt x="894" y="180"/>
                      <a:pt x="920" y="156"/>
                    </a:cubicBezTo>
                    <a:cubicBezTo>
                      <a:pt x="946" y="132"/>
                      <a:pt x="981" y="97"/>
                      <a:pt x="997" y="74"/>
                    </a:cubicBezTo>
                    <a:cubicBezTo>
                      <a:pt x="1013" y="52"/>
                      <a:pt x="1054" y="0"/>
                      <a:pt x="1054" y="0"/>
                    </a:cubicBezTo>
                  </a:path>
                </a:pathLst>
              </a:custGeom>
              <a:noFill/>
              <a:ln w="28575" cap="rnd">
                <a:solidFill>
                  <a:srgbClr val="26828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17">
                <a:extLst>
                  <a:ext uri="{FF2B5EF4-FFF2-40B4-BE49-F238E27FC236}">
                    <a16:creationId xmlns:a16="http://schemas.microsoft.com/office/drawing/2014/main" id="{CE0D7AB7-BEAA-A6B6-C777-A70854F23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2913" y="3914775"/>
                <a:ext cx="3976688" cy="1304925"/>
              </a:xfrm>
              <a:custGeom>
                <a:avLst/>
                <a:gdLst>
                  <a:gd name="T0" fmla="*/ 0 w 1054"/>
                  <a:gd name="T1" fmla="*/ 346 h 346"/>
                  <a:gd name="T2" fmla="*/ 225 w 1054"/>
                  <a:gd name="T3" fmla="*/ 282 h 346"/>
                  <a:gd name="T4" fmla="*/ 371 w 1054"/>
                  <a:gd name="T5" fmla="*/ 245 h 346"/>
                  <a:gd name="T6" fmla="*/ 486 w 1054"/>
                  <a:gd name="T7" fmla="*/ 231 h 346"/>
                  <a:gd name="T8" fmla="*/ 598 w 1054"/>
                  <a:gd name="T9" fmla="*/ 219 h 346"/>
                  <a:gd name="T10" fmla="*/ 694 w 1054"/>
                  <a:gd name="T11" fmla="*/ 197 h 346"/>
                  <a:gd name="T12" fmla="*/ 788 w 1054"/>
                  <a:gd name="T13" fmla="*/ 155 h 346"/>
                  <a:gd name="T14" fmla="*/ 920 w 1054"/>
                  <a:gd name="T15" fmla="*/ 83 h 346"/>
                  <a:gd name="T16" fmla="*/ 1054 w 1054"/>
                  <a:gd name="T17" fmla="*/ 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4" h="346">
                    <a:moveTo>
                      <a:pt x="0" y="346"/>
                    </a:moveTo>
                    <a:cubicBezTo>
                      <a:pt x="0" y="346"/>
                      <a:pt x="191" y="291"/>
                      <a:pt x="225" y="282"/>
                    </a:cubicBezTo>
                    <a:cubicBezTo>
                      <a:pt x="259" y="273"/>
                      <a:pt x="334" y="253"/>
                      <a:pt x="371" y="245"/>
                    </a:cubicBezTo>
                    <a:cubicBezTo>
                      <a:pt x="409" y="238"/>
                      <a:pt x="459" y="235"/>
                      <a:pt x="486" y="231"/>
                    </a:cubicBezTo>
                    <a:cubicBezTo>
                      <a:pt x="514" y="228"/>
                      <a:pt x="574" y="224"/>
                      <a:pt x="598" y="219"/>
                    </a:cubicBezTo>
                    <a:cubicBezTo>
                      <a:pt x="622" y="213"/>
                      <a:pt x="674" y="205"/>
                      <a:pt x="694" y="197"/>
                    </a:cubicBezTo>
                    <a:cubicBezTo>
                      <a:pt x="714" y="189"/>
                      <a:pt x="742" y="177"/>
                      <a:pt x="788" y="155"/>
                    </a:cubicBezTo>
                    <a:cubicBezTo>
                      <a:pt x="833" y="134"/>
                      <a:pt x="893" y="97"/>
                      <a:pt x="920" y="83"/>
                    </a:cubicBezTo>
                    <a:cubicBezTo>
                      <a:pt x="948" y="68"/>
                      <a:pt x="1054" y="0"/>
                      <a:pt x="1054" y="0"/>
                    </a:cubicBezTo>
                  </a:path>
                </a:pathLst>
              </a:custGeom>
              <a:noFill/>
              <a:ln w="38100" cap="rnd">
                <a:solidFill>
                  <a:srgbClr val="A096D2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EEAAF0F-5986-DABF-D625-64E6BCB1AD46}"/>
                </a:ext>
              </a:extLst>
            </p:cNvPr>
            <p:cNvSpPr txBox="1"/>
            <p:nvPr/>
          </p:nvSpPr>
          <p:spPr>
            <a:xfrm>
              <a:off x="5078959" y="4040637"/>
              <a:ext cx="666914" cy="241861"/>
            </a:xfrm>
            <a:prstGeom prst="rect">
              <a:avLst/>
            </a:prstGeom>
            <a:solidFill>
              <a:srgbClr val="E5E2F2"/>
            </a:solidFill>
          </p:spPr>
          <p:txBody>
            <a:bodyPr wrap="none" lIns="18288" tIns="9144" rIns="18288" bIns="9144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50" b="1" dirty="0">
                  <a:latin typeface="+mj-lt"/>
                </a:rPr>
                <a:t>Actual</a:t>
              </a:r>
              <a:br>
                <a:rPr lang="en-US" sz="850" b="1" dirty="0">
                  <a:latin typeface="+mj-lt"/>
                </a:rPr>
              </a:br>
              <a:r>
                <a:rPr lang="en-US" sz="850" b="1" dirty="0">
                  <a:latin typeface="+mj-lt"/>
                </a:rPr>
                <a:t>Inflation: ##%</a:t>
              </a:r>
            </a:p>
          </p:txBody>
        </p:sp>
        <p:pic>
          <p:nvPicPr>
            <p:cNvPr id="1028" name="Picture 1027" descr="A yellow logo with black background&#10;&#10;Description automatically generated">
              <a:extLst>
                <a:ext uri="{FF2B5EF4-FFF2-40B4-BE49-F238E27FC236}">
                  <a16:creationId xmlns:a16="http://schemas.microsoft.com/office/drawing/2014/main" id="{3534FABD-FD5C-BEF0-9B28-568F848C7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81135" y="1605842"/>
              <a:ext cx="182880" cy="161364"/>
            </a:xfrm>
            <a:prstGeom prst="rect">
              <a:avLst/>
            </a:prstGeom>
          </p:spPr>
        </p:pic>
        <p:pic>
          <p:nvPicPr>
            <p:cNvPr id="1030" name="Picture 1029" descr="A close up of a logo&#10;&#10;Description automatically generated">
              <a:extLst>
                <a:ext uri="{FF2B5EF4-FFF2-40B4-BE49-F238E27FC236}">
                  <a16:creationId xmlns:a16="http://schemas.microsoft.com/office/drawing/2014/main" id="{D3BE6400-BDC1-0CC8-42DF-064FED385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81135" y="2158356"/>
              <a:ext cx="440453" cy="69729"/>
            </a:xfrm>
            <a:prstGeom prst="rect">
              <a:avLst/>
            </a:prstGeom>
          </p:spPr>
        </p:pic>
        <p:pic>
          <p:nvPicPr>
            <p:cNvPr id="1032" name="Picture 1031" descr="A black and purple bell logo&#10;&#10;Description automatically generated">
              <a:extLst>
                <a:ext uri="{FF2B5EF4-FFF2-40B4-BE49-F238E27FC236}">
                  <a16:creationId xmlns:a16="http://schemas.microsoft.com/office/drawing/2014/main" id="{1A66847C-ACEA-D3D5-2832-37B26E40B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81135" y="2291978"/>
              <a:ext cx="182880" cy="163773"/>
            </a:xfrm>
            <a:prstGeom prst="rect">
              <a:avLst/>
            </a:prstGeom>
          </p:spPr>
        </p:pic>
        <p:pic>
          <p:nvPicPr>
            <p:cNvPr id="1034" name="Picture 1033" descr="A logo with red letters and stars&#10;&#10;Description automatically generated">
              <a:extLst>
                <a:ext uri="{FF2B5EF4-FFF2-40B4-BE49-F238E27FC236}">
                  <a16:creationId xmlns:a16="http://schemas.microsoft.com/office/drawing/2014/main" id="{84B42BD2-2756-7E89-8E63-ADEE095F0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81135" y="2967823"/>
              <a:ext cx="164592" cy="164592"/>
            </a:xfrm>
            <a:prstGeom prst="rect">
              <a:avLst/>
            </a:prstGeom>
          </p:spPr>
        </p:pic>
        <p:pic>
          <p:nvPicPr>
            <p:cNvPr id="1036" name="Picture 1035" descr="A red circle with a white logo&#10;&#10;Description automatically generated">
              <a:extLst>
                <a:ext uri="{FF2B5EF4-FFF2-40B4-BE49-F238E27FC236}">
                  <a16:creationId xmlns:a16="http://schemas.microsoft.com/office/drawing/2014/main" id="{AD5F8C51-0CB3-D4B3-FCBE-DEF21254E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81135" y="2489802"/>
              <a:ext cx="164592" cy="164592"/>
            </a:xfrm>
            <a:prstGeom prst="rect">
              <a:avLst/>
            </a:prstGeom>
          </p:spPr>
        </p:pic>
        <p:pic>
          <p:nvPicPr>
            <p:cNvPr id="1038" name="Picture 1037" descr="A green text on a black background&#10;&#10;Description automatically generated">
              <a:extLst>
                <a:ext uri="{FF2B5EF4-FFF2-40B4-BE49-F238E27FC236}">
                  <a16:creationId xmlns:a16="http://schemas.microsoft.com/office/drawing/2014/main" id="{3D14D12D-3A83-5E63-326C-4F8053351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81135" y="3334117"/>
              <a:ext cx="274320" cy="72508"/>
            </a:xfrm>
            <a:prstGeom prst="rect">
              <a:avLst/>
            </a:prstGeom>
          </p:spPr>
        </p:pic>
        <p:grpSp>
          <p:nvGrpSpPr>
            <p:cNvPr id="1048" name="Group 1047">
              <a:extLst>
                <a:ext uri="{FF2B5EF4-FFF2-40B4-BE49-F238E27FC236}">
                  <a16:creationId xmlns:a16="http://schemas.microsoft.com/office/drawing/2014/main" id="{21772C51-6937-9EB1-D02A-59CDCCE968AB}"/>
                </a:ext>
              </a:extLst>
            </p:cNvPr>
            <p:cNvGrpSpPr/>
            <p:nvPr/>
          </p:nvGrpSpPr>
          <p:grpSpPr>
            <a:xfrm>
              <a:off x="5081135" y="3156458"/>
              <a:ext cx="565772" cy="164592"/>
              <a:chOff x="5836706" y="3306780"/>
              <a:chExt cx="565772" cy="164592"/>
            </a:xfrm>
          </p:grpSpPr>
          <p:pic>
            <p:nvPicPr>
              <p:cNvPr id="1040" name="Picture 1039" descr="A red text on a black background&#10;&#10;Description automatically generated">
                <a:extLst>
                  <a:ext uri="{FF2B5EF4-FFF2-40B4-BE49-F238E27FC236}">
                    <a16:creationId xmlns:a16="http://schemas.microsoft.com/office/drawing/2014/main" id="{4550CC0E-602E-131C-7585-7B3090C7D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36706" y="3317078"/>
                <a:ext cx="169139" cy="143997"/>
              </a:xfrm>
              <a:prstGeom prst="rect">
                <a:avLst/>
              </a:prstGeom>
            </p:spPr>
          </p:pic>
          <p:pic>
            <p:nvPicPr>
              <p:cNvPr id="1042" name="Picture 1041" descr="A logo of a burger&#10;&#10;Description automatically generated">
                <a:extLst>
                  <a:ext uri="{FF2B5EF4-FFF2-40B4-BE49-F238E27FC236}">
                    <a16:creationId xmlns:a16="http://schemas.microsoft.com/office/drawing/2014/main" id="{ED91E1E1-24AF-636B-3BA5-6887B3634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99225" y="3317078"/>
                <a:ext cx="132569" cy="143997"/>
              </a:xfrm>
              <a:prstGeom prst="rect">
                <a:avLst/>
              </a:prstGeom>
            </p:spPr>
          </p:pic>
          <p:pic>
            <p:nvPicPr>
              <p:cNvPr id="1044" name="Picture 1043" descr="A red chicken logo with a white background&#10;&#10;Description automatically generated">
                <a:extLst>
                  <a:ext uri="{FF2B5EF4-FFF2-40B4-BE49-F238E27FC236}">
                    <a16:creationId xmlns:a16="http://schemas.microsoft.com/office/drawing/2014/main" id="{57BC5578-C26A-DB38-1A64-553BCF562C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31649" y="3306780"/>
                <a:ext cx="117565" cy="164592"/>
              </a:xfrm>
              <a:prstGeom prst="rect">
                <a:avLst/>
              </a:prstGeom>
            </p:spPr>
          </p:pic>
          <p:pic>
            <p:nvPicPr>
              <p:cNvPr id="1046" name="Picture 1045" descr="A logo for a fast food restaurant&#10;&#10;Description automatically generated">
                <a:extLst>
                  <a:ext uri="{FF2B5EF4-FFF2-40B4-BE49-F238E27FC236}">
                    <a16:creationId xmlns:a16="http://schemas.microsoft.com/office/drawing/2014/main" id="{59E8BFF7-B84F-5828-CE55-4FDF14649F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35624" y="3320506"/>
                <a:ext cx="166854" cy="137140"/>
              </a:xfrm>
              <a:prstGeom prst="rect">
                <a:avLst/>
              </a:prstGeom>
            </p:spPr>
          </p:pic>
        </p:grpSp>
        <p:pic>
          <p:nvPicPr>
            <p:cNvPr id="1050" name="Picture 1049" descr="A logo of a person with long hair&#10;&#10;Description automatically generated">
              <a:extLst>
                <a:ext uri="{FF2B5EF4-FFF2-40B4-BE49-F238E27FC236}">
                  <a16:creationId xmlns:a16="http://schemas.microsoft.com/office/drawing/2014/main" id="{36677990-023A-FF4F-7709-2025D9C39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515881" y="3750153"/>
              <a:ext cx="164592" cy="167335"/>
            </a:xfrm>
            <a:prstGeom prst="rect">
              <a:avLst/>
            </a:prstGeom>
          </p:spPr>
        </p:pic>
        <p:pic>
          <p:nvPicPr>
            <p:cNvPr id="1052" name="Picture 1051" descr="A green and yellow logo&#10;&#10;Description automatically generated">
              <a:extLst>
                <a:ext uri="{FF2B5EF4-FFF2-40B4-BE49-F238E27FC236}">
                  <a16:creationId xmlns:a16="http://schemas.microsoft.com/office/drawing/2014/main" id="{F6A3BD18-F48D-D103-A88D-52730B845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081135" y="3798180"/>
              <a:ext cx="405994" cy="82296"/>
            </a:xfrm>
            <a:prstGeom prst="rect">
              <a:avLst/>
            </a:prstGeom>
          </p:spPr>
        </p:pic>
        <p:sp>
          <p:nvSpPr>
            <p:cNvPr id="1053" name="TextBox 1052">
              <a:extLst>
                <a:ext uri="{FF2B5EF4-FFF2-40B4-BE49-F238E27FC236}">
                  <a16:creationId xmlns:a16="http://schemas.microsoft.com/office/drawing/2014/main" id="{94A13020-A300-1B27-67F9-345985C96550}"/>
                </a:ext>
              </a:extLst>
            </p:cNvPr>
            <p:cNvSpPr txBox="1"/>
            <p:nvPr/>
          </p:nvSpPr>
          <p:spPr>
            <a:xfrm>
              <a:off x="5289847" y="1621968"/>
              <a:ext cx="226088" cy="130677"/>
            </a:xfrm>
            <a:prstGeom prst="rect">
              <a:avLst/>
            </a:prstGeom>
            <a:noFill/>
          </p:spPr>
          <p:txBody>
            <a:bodyPr wrap="none" lIns="18288" tIns="9144" rIns="18288" bIns="9144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50" b="1" dirty="0">
                  <a:latin typeface="+mj-lt"/>
                </a:rPr>
                <a:t>##%</a:t>
              </a:r>
            </a:p>
          </p:txBody>
        </p:sp>
        <p:sp>
          <p:nvSpPr>
            <p:cNvPr id="1054" name="TextBox 1053">
              <a:extLst>
                <a:ext uri="{FF2B5EF4-FFF2-40B4-BE49-F238E27FC236}">
                  <a16:creationId xmlns:a16="http://schemas.microsoft.com/office/drawing/2014/main" id="{E243C4B8-131A-0DAD-FD22-D56716A7C17E}"/>
                </a:ext>
              </a:extLst>
            </p:cNvPr>
            <p:cNvSpPr txBox="1"/>
            <p:nvPr/>
          </p:nvSpPr>
          <p:spPr>
            <a:xfrm>
              <a:off x="5538986" y="2135736"/>
              <a:ext cx="226088" cy="130677"/>
            </a:xfrm>
            <a:prstGeom prst="rect">
              <a:avLst/>
            </a:prstGeom>
            <a:noFill/>
          </p:spPr>
          <p:txBody>
            <a:bodyPr wrap="none" lIns="18288" tIns="9144" rIns="18288" bIns="9144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50" b="1" dirty="0">
                  <a:latin typeface="+mj-lt"/>
                </a:rPr>
                <a:t>##%</a:t>
              </a:r>
            </a:p>
          </p:txBody>
        </p:sp>
        <p:sp>
          <p:nvSpPr>
            <p:cNvPr id="1055" name="TextBox 1054">
              <a:extLst>
                <a:ext uri="{FF2B5EF4-FFF2-40B4-BE49-F238E27FC236}">
                  <a16:creationId xmlns:a16="http://schemas.microsoft.com/office/drawing/2014/main" id="{4EDE6F8F-A058-334D-7EA1-C22C012C05A0}"/>
                </a:ext>
              </a:extLst>
            </p:cNvPr>
            <p:cNvSpPr txBox="1"/>
            <p:nvPr/>
          </p:nvSpPr>
          <p:spPr>
            <a:xfrm>
              <a:off x="5273676" y="2313076"/>
              <a:ext cx="226088" cy="130677"/>
            </a:xfrm>
            <a:prstGeom prst="rect">
              <a:avLst/>
            </a:prstGeom>
            <a:noFill/>
          </p:spPr>
          <p:txBody>
            <a:bodyPr wrap="none" lIns="18288" tIns="9144" rIns="18288" bIns="9144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50" b="1" dirty="0">
                  <a:latin typeface="+mj-lt"/>
                </a:rPr>
                <a:t>##%</a:t>
              </a:r>
            </a:p>
          </p:txBody>
        </p:sp>
        <p:sp>
          <p:nvSpPr>
            <p:cNvPr id="1056" name="TextBox 1055">
              <a:extLst>
                <a:ext uri="{FF2B5EF4-FFF2-40B4-BE49-F238E27FC236}">
                  <a16:creationId xmlns:a16="http://schemas.microsoft.com/office/drawing/2014/main" id="{ABCEC054-228B-9A88-A161-09BEA7D50BEA}"/>
                </a:ext>
              </a:extLst>
            </p:cNvPr>
            <p:cNvSpPr txBox="1"/>
            <p:nvPr/>
          </p:nvSpPr>
          <p:spPr>
            <a:xfrm>
              <a:off x="5245662" y="2520291"/>
              <a:ext cx="226088" cy="130677"/>
            </a:xfrm>
            <a:prstGeom prst="rect">
              <a:avLst/>
            </a:prstGeom>
            <a:noFill/>
          </p:spPr>
          <p:txBody>
            <a:bodyPr wrap="none" lIns="18288" tIns="9144" rIns="18288" bIns="9144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50" b="1" dirty="0">
                  <a:latin typeface="+mj-lt"/>
                </a:rPr>
                <a:t>##%</a:t>
              </a:r>
            </a:p>
          </p:txBody>
        </p:sp>
        <p:sp>
          <p:nvSpPr>
            <p:cNvPr id="1057" name="TextBox 1056">
              <a:extLst>
                <a:ext uri="{FF2B5EF4-FFF2-40B4-BE49-F238E27FC236}">
                  <a16:creationId xmlns:a16="http://schemas.microsoft.com/office/drawing/2014/main" id="{B0C66B2D-A2E1-02A5-A093-19AF8A98D215}"/>
                </a:ext>
              </a:extLst>
            </p:cNvPr>
            <p:cNvSpPr txBox="1"/>
            <p:nvPr/>
          </p:nvSpPr>
          <p:spPr>
            <a:xfrm>
              <a:off x="5251721" y="2977931"/>
              <a:ext cx="226088" cy="130677"/>
            </a:xfrm>
            <a:prstGeom prst="rect">
              <a:avLst/>
            </a:prstGeom>
            <a:noFill/>
          </p:spPr>
          <p:txBody>
            <a:bodyPr wrap="none" lIns="18288" tIns="9144" rIns="18288" bIns="9144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50" b="1" dirty="0">
                  <a:latin typeface="+mj-lt"/>
                </a:rPr>
                <a:t>##%</a:t>
              </a:r>
            </a:p>
          </p:txBody>
        </p:sp>
        <p:sp>
          <p:nvSpPr>
            <p:cNvPr id="1058" name="TextBox 1057">
              <a:extLst>
                <a:ext uri="{FF2B5EF4-FFF2-40B4-BE49-F238E27FC236}">
                  <a16:creationId xmlns:a16="http://schemas.microsoft.com/office/drawing/2014/main" id="{68C34CDF-E82E-50D8-632D-AADD039EE3BE}"/>
                </a:ext>
              </a:extLst>
            </p:cNvPr>
            <p:cNvSpPr txBox="1"/>
            <p:nvPr/>
          </p:nvSpPr>
          <p:spPr>
            <a:xfrm>
              <a:off x="5632641" y="3164169"/>
              <a:ext cx="226088" cy="130677"/>
            </a:xfrm>
            <a:prstGeom prst="rect">
              <a:avLst/>
            </a:prstGeom>
            <a:noFill/>
          </p:spPr>
          <p:txBody>
            <a:bodyPr wrap="none" lIns="18288" tIns="9144" rIns="18288" bIns="9144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50" b="1" dirty="0">
                  <a:latin typeface="+mj-lt"/>
                </a:rPr>
                <a:t>##%</a:t>
              </a:r>
            </a:p>
          </p:txBody>
        </p:sp>
        <p:sp>
          <p:nvSpPr>
            <p:cNvPr id="1059" name="TextBox 1058">
              <a:extLst>
                <a:ext uri="{FF2B5EF4-FFF2-40B4-BE49-F238E27FC236}">
                  <a16:creationId xmlns:a16="http://schemas.microsoft.com/office/drawing/2014/main" id="{0DC7A510-B20C-68DB-302C-2988370DFBC2}"/>
                </a:ext>
              </a:extLst>
            </p:cNvPr>
            <p:cNvSpPr txBox="1"/>
            <p:nvPr/>
          </p:nvSpPr>
          <p:spPr>
            <a:xfrm>
              <a:off x="5386057" y="3317287"/>
              <a:ext cx="226088" cy="130677"/>
            </a:xfrm>
            <a:prstGeom prst="rect">
              <a:avLst/>
            </a:prstGeom>
            <a:noFill/>
          </p:spPr>
          <p:txBody>
            <a:bodyPr wrap="none" lIns="18288" tIns="9144" rIns="18288" bIns="9144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50" b="1" dirty="0">
                  <a:latin typeface="+mj-lt"/>
                </a:rPr>
                <a:t>##%</a:t>
              </a:r>
            </a:p>
          </p:txBody>
        </p:sp>
        <p:sp>
          <p:nvSpPr>
            <p:cNvPr id="1060" name="TextBox 1059">
              <a:extLst>
                <a:ext uri="{FF2B5EF4-FFF2-40B4-BE49-F238E27FC236}">
                  <a16:creationId xmlns:a16="http://schemas.microsoft.com/office/drawing/2014/main" id="{F64651C7-51CA-3073-267A-8FB38D22AD7C}"/>
                </a:ext>
              </a:extLst>
            </p:cNvPr>
            <p:cNvSpPr txBox="1"/>
            <p:nvPr/>
          </p:nvSpPr>
          <p:spPr>
            <a:xfrm>
              <a:off x="5691134" y="3763729"/>
              <a:ext cx="226088" cy="130677"/>
            </a:xfrm>
            <a:prstGeom prst="rect">
              <a:avLst/>
            </a:prstGeom>
            <a:noFill/>
          </p:spPr>
          <p:txBody>
            <a:bodyPr wrap="none" lIns="18288" tIns="9144" rIns="18288" bIns="9144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50" b="1" dirty="0">
                  <a:latin typeface="+mj-lt"/>
                </a:rPr>
                <a:t>##%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A5B272A-D5FE-12CA-34D3-0249DFE8A572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5270158"/>
              <a:ext cx="4417541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283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92AA-423F-66BA-AC9E-2429CDB7D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Rent Price Have Risen Dramatically Since COVID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95D55-72F2-A154-CC0F-2621455457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44ADC3-143F-44DC-86E6-62EDCA3B1BF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0706A6-21EC-23E4-E7AE-257A1479B9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099" y="6556310"/>
            <a:ext cx="5577840" cy="121893"/>
          </a:xfrm>
        </p:spPr>
        <p:txBody>
          <a:bodyPr/>
          <a:lstStyle/>
          <a:p>
            <a:r>
              <a:rPr lang="en-US" dirty="0"/>
              <a:t>Source: Apartment List, as of 4/30/24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AE7DE89-A8D8-446F-81BE-D88367F939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8680294"/>
              </p:ext>
            </p:extLst>
          </p:nvPr>
        </p:nvGraphicFramePr>
        <p:xfrm>
          <a:off x="457197" y="1028699"/>
          <a:ext cx="11277603" cy="488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181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C0FB402-2C4E-576B-8C8B-CAE75F3EF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Insurance Costs Climb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C59D1-676A-5626-A5AA-05D976D760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44ADC3-143F-44DC-86E6-62EDCA3B1BF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7237E6-A53A-1BB6-B94A-7CC83538ED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06564"/>
            <a:ext cx="11277600" cy="54864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slide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F03F05-6AEC-766C-9EE7-13754FD331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099" y="6542823"/>
            <a:ext cx="5577840" cy="121893"/>
          </a:xfrm>
        </p:spPr>
        <p:txBody>
          <a:bodyPr/>
          <a:lstStyle/>
          <a:p>
            <a:r>
              <a:rPr lang="en-US"/>
              <a:t>Source: S&amp;P Global Market Intelligence -statutory financial data. Forecast from S&amp;P Global Ratings. As of 1/31/24.</a:t>
            </a:r>
            <a:endParaRPr lang="en-US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D1D0D74-5624-1639-A072-7F00CEB8A7D5}"/>
              </a:ext>
            </a:extLst>
          </p:cNvPr>
          <p:cNvGrpSpPr/>
          <p:nvPr/>
        </p:nvGrpSpPr>
        <p:grpSpPr>
          <a:xfrm>
            <a:off x="464162" y="1453801"/>
            <a:ext cx="11270635" cy="4273178"/>
            <a:chOff x="464162" y="1453801"/>
            <a:chExt cx="11270635" cy="427317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6B9AA08-F943-E4F8-FF7B-E39B079CD102}"/>
                </a:ext>
              </a:extLst>
            </p:cNvPr>
            <p:cNvGrpSpPr/>
            <p:nvPr/>
          </p:nvGrpSpPr>
          <p:grpSpPr>
            <a:xfrm>
              <a:off x="1143000" y="2185005"/>
              <a:ext cx="10591797" cy="3259246"/>
              <a:chOff x="1143000" y="2185005"/>
              <a:chExt cx="10591797" cy="3259246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A32055CD-3FF4-2098-49BE-CBD4074E9576}"/>
                  </a:ext>
                </a:extLst>
              </p:cNvPr>
              <p:cNvCxnSpPr/>
              <p:nvPr/>
            </p:nvCxnSpPr>
            <p:spPr>
              <a:xfrm>
                <a:off x="1143000" y="2728213"/>
                <a:ext cx="10591797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041D81A0-3C2A-4930-C878-B1926B6CE1A6}"/>
                  </a:ext>
                </a:extLst>
              </p:cNvPr>
              <p:cNvCxnSpPr/>
              <p:nvPr/>
            </p:nvCxnSpPr>
            <p:spPr>
              <a:xfrm>
                <a:off x="1143000" y="3271421"/>
                <a:ext cx="10591797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B6947D33-9962-8EE4-10E0-83CCCA66C6E8}"/>
                  </a:ext>
                </a:extLst>
              </p:cNvPr>
              <p:cNvCxnSpPr/>
              <p:nvPr/>
            </p:nvCxnSpPr>
            <p:spPr>
              <a:xfrm>
                <a:off x="1143000" y="3814629"/>
                <a:ext cx="10591797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2C0B481B-24DD-AC4F-8742-BCC3EBE7E9E8}"/>
                  </a:ext>
                </a:extLst>
              </p:cNvPr>
              <p:cNvCxnSpPr/>
              <p:nvPr/>
            </p:nvCxnSpPr>
            <p:spPr>
              <a:xfrm>
                <a:off x="1143000" y="4357837"/>
                <a:ext cx="10591797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902732C7-F5FD-1A13-794B-C8AF7C8AFF68}"/>
                  </a:ext>
                </a:extLst>
              </p:cNvPr>
              <p:cNvCxnSpPr/>
              <p:nvPr/>
            </p:nvCxnSpPr>
            <p:spPr>
              <a:xfrm>
                <a:off x="1143000" y="4901045"/>
                <a:ext cx="10591797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90E54DF0-E15C-A4FD-A9B6-C7B2E23A0D58}"/>
                  </a:ext>
                </a:extLst>
              </p:cNvPr>
              <p:cNvCxnSpPr/>
              <p:nvPr/>
            </p:nvCxnSpPr>
            <p:spPr>
              <a:xfrm>
                <a:off x="1143000" y="5444251"/>
                <a:ext cx="10591797" cy="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4ED42B80-D040-C625-F460-8DD5AE48069E}"/>
                  </a:ext>
                </a:extLst>
              </p:cNvPr>
              <p:cNvCxnSpPr/>
              <p:nvPr/>
            </p:nvCxnSpPr>
            <p:spPr>
              <a:xfrm>
                <a:off x="1143000" y="2185005"/>
                <a:ext cx="10591797" cy="0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3B70C8B-34CF-DE5C-2CF7-8F3C75FEA479}"/>
                </a:ext>
              </a:extLst>
            </p:cNvPr>
            <p:cNvGrpSpPr/>
            <p:nvPr/>
          </p:nvGrpSpPr>
          <p:grpSpPr>
            <a:xfrm>
              <a:off x="464162" y="1453801"/>
              <a:ext cx="11200210" cy="4273178"/>
              <a:chOff x="464162" y="1453801"/>
              <a:chExt cx="11200210" cy="427317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298E528A-F154-56FD-976B-B304967AFB26}"/>
                  </a:ext>
                </a:extLst>
              </p:cNvPr>
              <p:cNvGrpSpPr/>
              <p:nvPr/>
            </p:nvGrpSpPr>
            <p:grpSpPr>
              <a:xfrm>
                <a:off x="1143000" y="5511535"/>
                <a:ext cx="10521372" cy="215444"/>
                <a:chOff x="1143000" y="5737003"/>
                <a:chExt cx="10521372" cy="215444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49E2C59-D087-8623-6384-16868F10C2D1}"/>
                    </a:ext>
                  </a:extLst>
                </p:cNvPr>
                <p:cNvSpPr txBox="1"/>
                <p:nvPr/>
              </p:nvSpPr>
              <p:spPr>
                <a:xfrm>
                  <a:off x="114300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2003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53CE009-CED2-542E-97A6-A61B4B4BFC07}"/>
                    </a:ext>
                  </a:extLst>
                </p:cNvPr>
                <p:cNvSpPr txBox="1"/>
                <p:nvPr/>
              </p:nvSpPr>
              <p:spPr>
                <a:xfrm>
                  <a:off x="162573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2004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BAC7255-CE9C-0AE2-D68D-62BD9E05F9F0}"/>
                    </a:ext>
                  </a:extLst>
                </p:cNvPr>
                <p:cNvSpPr txBox="1"/>
                <p:nvPr/>
              </p:nvSpPr>
              <p:spPr>
                <a:xfrm>
                  <a:off x="210846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2005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4EA1326-074D-AD77-8006-19FE96F761BD}"/>
                    </a:ext>
                  </a:extLst>
                </p:cNvPr>
                <p:cNvSpPr txBox="1"/>
                <p:nvPr/>
              </p:nvSpPr>
              <p:spPr>
                <a:xfrm>
                  <a:off x="259119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2006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7DE04A9-E474-FFEF-3E7C-5AFC7FB46FF4}"/>
                    </a:ext>
                  </a:extLst>
                </p:cNvPr>
                <p:cNvSpPr txBox="1"/>
                <p:nvPr/>
              </p:nvSpPr>
              <p:spPr>
                <a:xfrm>
                  <a:off x="307392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2007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B09A222-6855-404A-C1FF-8B31011EEF81}"/>
                    </a:ext>
                  </a:extLst>
                </p:cNvPr>
                <p:cNvSpPr txBox="1"/>
                <p:nvPr/>
              </p:nvSpPr>
              <p:spPr>
                <a:xfrm>
                  <a:off x="355665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2008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CA4A783-D8C5-4A2E-ED4E-EADE39A98841}"/>
                    </a:ext>
                  </a:extLst>
                </p:cNvPr>
                <p:cNvSpPr txBox="1"/>
                <p:nvPr/>
              </p:nvSpPr>
              <p:spPr>
                <a:xfrm>
                  <a:off x="403938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2009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072788C-BBC1-4C88-CFFC-4C0722F6FDEC}"/>
                    </a:ext>
                  </a:extLst>
                </p:cNvPr>
                <p:cNvSpPr txBox="1"/>
                <p:nvPr/>
              </p:nvSpPr>
              <p:spPr>
                <a:xfrm>
                  <a:off x="452211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2010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134B9A2-5404-6B39-BBB6-B1CDB24A836F}"/>
                    </a:ext>
                  </a:extLst>
                </p:cNvPr>
                <p:cNvSpPr txBox="1"/>
                <p:nvPr/>
              </p:nvSpPr>
              <p:spPr>
                <a:xfrm>
                  <a:off x="500484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2011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34B9453-919D-3FCB-109C-654E8AE2EF14}"/>
                    </a:ext>
                  </a:extLst>
                </p:cNvPr>
                <p:cNvSpPr txBox="1"/>
                <p:nvPr/>
              </p:nvSpPr>
              <p:spPr>
                <a:xfrm>
                  <a:off x="548757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2012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75F9F25-68BC-290C-0F65-F7210855EAEC}"/>
                    </a:ext>
                  </a:extLst>
                </p:cNvPr>
                <p:cNvSpPr txBox="1"/>
                <p:nvPr/>
              </p:nvSpPr>
              <p:spPr>
                <a:xfrm>
                  <a:off x="597030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2013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9C9EC78-995D-C2BE-E91D-61AB769165FB}"/>
                    </a:ext>
                  </a:extLst>
                </p:cNvPr>
                <p:cNvSpPr txBox="1"/>
                <p:nvPr/>
              </p:nvSpPr>
              <p:spPr>
                <a:xfrm>
                  <a:off x="645303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2014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44A2604-F4F7-452F-D234-60654849DCED}"/>
                    </a:ext>
                  </a:extLst>
                </p:cNvPr>
                <p:cNvSpPr txBox="1"/>
                <p:nvPr/>
              </p:nvSpPr>
              <p:spPr>
                <a:xfrm>
                  <a:off x="693576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2015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661CEB6-7E47-9743-77C4-038B82EE3A10}"/>
                    </a:ext>
                  </a:extLst>
                </p:cNvPr>
                <p:cNvSpPr txBox="1"/>
                <p:nvPr/>
              </p:nvSpPr>
              <p:spPr>
                <a:xfrm>
                  <a:off x="741849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2016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5C0ECBB-2F39-B8F2-5514-8FC648F855E0}"/>
                    </a:ext>
                  </a:extLst>
                </p:cNvPr>
                <p:cNvSpPr txBox="1"/>
                <p:nvPr/>
              </p:nvSpPr>
              <p:spPr>
                <a:xfrm>
                  <a:off x="790122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2017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6AE76DEE-EABD-5A6C-4424-E0CB8AE88B3F}"/>
                    </a:ext>
                  </a:extLst>
                </p:cNvPr>
                <p:cNvSpPr txBox="1"/>
                <p:nvPr/>
              </p:nvSpPr>
              <p:spPr>
                <a:xfrm>
                  <a:off x="838395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2018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D03FFEB-3464-680D-2E6A-85933BDB2773}"/>
                    </a:ext>
                  </a:extLst>
                </p:cNvPr>
                <p:cNvSpPr txBox="1"/>
                <p:nvPr/>
              </p:nvSpPr>
              <p:spPr>
                <a:xfrm>
                  <a:off x="886668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2019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509B36F7-8DF6-98EE-E90E-B167E149B286}"/>
                    </a:ext>
                  </a:extLst>
                </p:cNvPr>
                <p:cNvSpPr txBox="1"/>
                <p:nvPr/>
              </p:nvSpPr>
              <p:spPr>
                <a:xfrm>
                  <a:off x="934941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2020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3B80CA1-E498-FC75-E743-67051DE0C819}"/>
                    </a:ext>
                  </a:extLst>
                </p:cNvPr>
                <p:cNvSpPr txBox="1"/>
                <p:nvPr/>
              </p:nvSpPr>
              <p:spPr>
                <a:xfrm>
                  <a:off x="983214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2021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DFD0C0B-F54F-CD00-A5CA-C7DC709E7A8A}"/>
                    </a:ext>
                  </a:extLst>
                </p:cNvPr>
                <p:cNvSpPr txBox="1"/>
                <p:nvPr/>
              </p:nvSpPr>
              <p:spPr>
                <a:xfrm>
                  <a:off x="1031487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2022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1676FFE-1D6F-BCA5-65CE-7E1A6F1FBAF5}"/>
                    </a:ext>
                  </a:extLst>
                </p:cNvPr>
                <p:cNvSpPr txBox="1"/>
                <p:nvPr/>
              </p:nvSpPr>
              <p:spPr>
                <a:xfrm>
                  <a:off x="10797600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2023F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8E513DC-8A25-D47B-1AF9-DFDBFD941C49}"/>
                    </a:ext>
                  </a:extLst>
                </p:cNvPr>
                <p:cNvSpPr txBox="1"/>
                <p:nvPr/>
              </p:nvSpPr>
              <p:spPr>
                <a:xfrm>
                  <a:off x="11280324" y="5737003"/>
                  <a:ext cx="3840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/>
                  <a:r>
                    <a:rPr lang="en-US" sz="1400" dirty="0">
                      <a:latin typeface="+mj-lt"/>
                    </a:rPr>
                    <a:t>2024F</a:t>
                  </a: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7DB51EC-C0AA-F06A-D893-FB5E665AF3B7}"/>
                  </a:ext>
                </a:extLst>
              </p:cNvPr>
              <p:cNvSpPr txBox="1"/>
              <p:nvPr/>
            </p:nvSpPr>
            <p:spPr>
              <a:xfrm>
                <a:off x="785336" y="2068745"/>
                <a:ext cx="274113" cy="3508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spcAft>
                    <a:spcPts val="2600"/>
                  </a:spcAft>
                </a:pPr>
                <a:r>
                  <a:rPr lang="en-US" sz="1400" dirty="0">
                    <a:latin typeface="+mj-lt"/>
                  </a:rPr>
                  <a:t>115</a:t>
                </a:r>
              </a:p>
              <a:p>
                <a:pPr algn="r">
                  <a:spcAft>
                    <a:spcPts val="2600"/>
                  </a:spcAft>
                </a:pPr>
                <a:r>
                  <a:rPr lang="en-US" sz="1400" dirty="0">
                    <a:latin typeface="+mj-lt"/>
                  </a:rPr>
                  <a:t>110</a:t>
                </a:r>
              </a:p>
              <a:p>
                <a:pPr algn="r">
                  <a:spcAft>
                    <a:spcPts val="2600"/>
                  </a:spcAft>
                </a:pPr>
                <a:r>
                  <a:rPr lang="en-US" sz="1400" dirty="0">
                    <a:latin typeface="+mj-lt"/>
                  </a:rPr>
                  <a:t>105</a:t>
                </a:r>
              </a:p>
              <a:p>
                <a:pPr algn="r">
                  <a:spcAft>
                    <a:spcPts val="2600"/>
                  </a:spcAft>
                </a:pPr>
                <a:r>
                  <a:rPr lang="en-US" sz="1400" dirty="0">
                    <a:latin typeface="+mj-lt"/>
                  </a:rPr>
                  <a:t>100</a:t>
                </a:r>
              </a:p>
              <a:p>
                <a:pPr algn="r">
                  <a:spcAft>
                    <a:spcPts val="2600"/>
                  </a:spcAft>
                </a:pPr>
                <a:r>
                  <a:rPr lang="en-US" sz="1400" dirty="0">
                    <a:latin typeface="+mj-lt"/>
                  </a:rPr>
                  <a:t>95</a:t>
                </a:r>
              </a:p>
              <a:p>
                <a:pPr algn="r">
                  <a:spcAft>
                    <a:spcPts val="2600"/>
                  </a:spcAft>
                </a:pPr>
                <a:r>
                  <a:rPr lang="en-US" sz="1400" dirty="0">
                    <a:latin typeface="+mj-lt"/>
                  </a:rPr>
                  <a:t>90</a:t>
                </a:r>
              </a:p>
              <a:p>
                <a:pPr algn="r">
                  <a:spcAft>
                    <a:spcPts val="2600"/>
                  </a:spcAft>
                </a:pPr>
                <a:r>
                  <a:rPr lang="en-US" sz="1400" dirty="0">
                    <a:latin typeface="+mj-lt"/>
                  </a:rPr>
                  <a:t>85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7F4A6D2-02B5-0718-77D0-5FBFBFEEBC50}"/>
                  </a:ext>
                </a:extLst>
              </p:cNvPr>
              <p:cNvSpPr txBox="1"/>
              <p:nvPr/>
            </p:nvSpPr>
            <p:spPr>
              <a:xfrm rot="16200000">
                <a:off x="-1002615" y="3651782"/>
                <a:ext cx="3148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>
                    <a:latin typeface="+mj-lt"/>
                  </a:rPr>
                  <a:t>Combined ratio (%)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9B666F3-E428-5AA3-7048-C07D8B8D89DD}"/>
                  </a:ext>
                </a:extLst>
              </p:cNvPr>
              <p:cNvGrpSpPr/>
              <p:nvPr/>
            </p:nvGrpSpPr>
            <p:grpSpPr>
              <a:xfrm>
                <a:off x="3891325" y="1800155"/>
                <a:ext cx="4608150" cy="215444"/>
                <a:chOff x="3891325" y="1800155"/>
                <a:chExt cx="4608150" cy="215444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394642C-EA02-437A-5929-C88FD4C0E8DF}"/>
                    </a:ext>
                  </a:extLst>
                </p:cNvPr>
                <p:cNvSpPr txBox="1"/>
                <p:nvPr/>
              </p:nvSpPr>
              <p:spPr>
                <a:xfrm>
                  <a:off x="7610514" y="1800155"/>
                  <a:ext cx="88896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r>
                    <a:rPr lang="en-US" sz="1400" dirty="0">
                      <a:latin typeface="+mj-lt"/>
                    </a:rPr>
                    <a:t>P/C industry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4276878-C7EB-0FC7-1B15-BAAF9D202179}"/>
                    </a:ext>
                  </a:extLst>
                </p:cNvPr>
                <p:cNvSpPr txBox="1"/>
                <p:nvPr/>
              </p:nvSpPr>
              <p:spPr>
                <a:xfrm>
                  <a:off x="4199172" y="1800155"/>
                  <a:ext cx="100147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r>
                    <a:rPr lang="en-US" sz="1400" dirty="0">
                      <a:latin typeface="+mj-lt"/>
                    </a:rPr>
                    <a:t>Personal lines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1CDCE26-F259-B3BD-942B-51097067DA91}"/>
                    </a:ext>
                  </a:extLst>
                </p:cNvPr>
                <p:cNvSpPr txBox="1"/>
                <p:nvPr/>
              </p:nvSpPr>
              <p:spPr>
                <a:xfrm>
                  <a:off x="5786673" y="1800155"/>
                  <a:ext cx="123007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r>
                    <a:rPr lang="en-US" sz="1400" dirty="0">
                      <a:latin typeface="+mj-lt"/>
                    </a:rPr>
                    <a:t>Commercial lines</a:t>
                  </a:r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57A65EC0-2FA9-8A43-961D-D915575EFC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91325" y="1907877"/>
                  <a:ext cx="246888" cy="0"/>
                </a:xfrm>
                <a:prstGeom prst="line">
                  <a:avLst/>
                </a:prstGeom>
                <a:ln w="381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3606E8DD-60CE-6C3F-3C24-9659CA4DB9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94407" y="1907877"/>
                  <a:ext cx="246888" cy="0"/>
                </a:xfrm>
                <a:prstGeom prst="line">
                  <a:avLst/>
                </a:prstGeom>
                <a:ln w="381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7BB06DD6-48D6-D820-F2C1-E5E5E9DBDC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87570" y="1907877"/>
                  <a:ext cx="246888" cy="0"/>
                </a:xfrm>
                <a:prstGeom prst="line">
                  <a:avLst/>
                </a:prstGeom>
                <a:ln w="381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FAE5AF8-88D5-34C2-827A-6C90F5605EC7}"/>
                  </a:ext>
                </a:extLst>
              </p:cNvPr>
              <p:cNvSpPr txBox="1"/>
              <p:nvPr/>
            </p:nvSpPr>
            <p:spPr>
              <a:xfrm>
                <a:off x="3968750" y="1453801"/>
                <a:ext cx="425450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>
                    <a:latin typeface="+mj-lt"/>
                  </a:rPr>
                  <a:t>Chart Title</a:t>
                </a:r>
              </a:p>
            </p:txBody>
          </p:sp>
        </p:grp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1E3A756E-5BDB-2536-0E0E-4489F3B01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2432" y="2703358"/>
              <a:ext cx="10415016" cy="2163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36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F9F0E-47D6-BAB5-7F86-1C607D0A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F502D70-17C8-91FF-7210-61D83D0E75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" r="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948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808E0F-7D82-F76D-D714-8EDF183AC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572"/>
            <a:ext cx="11277600" cy="548640"/>
          </a:xfrm>
        </p:spPr>
        <p:txBody>
          <a:bodyPr/>
          <a:lstStyle/>
          <a:p>
            <a:r>
              <a:rPr lang="en-US" dirty="0"/>
              <a:t>Attractive Yields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847AF6-9B7A-E971-A663-909FAA259F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</p:spPr>
        <p:txBody>
          <a:bodyPr/>
          <a:lstStyle/>
          <a:p>
            <a:fld id="{3C44ADC3-143F-44DC-86E6-62EDCA3B1BF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ED93EB-215E-DE73-44F3-ACE8796942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4101" y="6570960"/>
            <a:ext cx="5577840" cy="243785"/>
          </a:xfrm>
        </p:spPr>
        <p:txBody>
          <a:bodyPr/>
          <a:lstStyle/>
          <a:p>
            <a:r>
              <a:rPr lang="en-US" b="1" dirty="0"/>
              <a:t>Past performance does not guarantee future results</a:t>
            </a:r>
            <a:r>
              <a:rPr lang="en-US" dirty="0"/>
              <a:t>. </a:t>
            </a:r>
          </a:p>
          <a:p>
            <a:r>
              <a:rPr lang="en-US" dirty="0"/>
              <a:t>Footnotes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1B25C5E-A452-4754-95E9-212FB630DC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25114"/>
              </p:ext>
            </p:extLst>
          </p:nvPr>
        </p:nvGraphicFramePr>
        <p:xfrm>
          <a:off x="457197" y="1028699"/>
          <a:ext cx="11277604" cy="4686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934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F9F0E-47D6-BAB5-7F86-1C607D0A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pic>
        <p:nvPicPr>
          <p:cNvPr id="8" name="Picture Placeholder 7" descr="A wave crashing on the shore&#10;&#10;Description automatically generated">
            <a:extLst>
              <a:ext uri="{FF2B5EF4-FFF2-40B4-BE49-F238E27FC236}">
                <a16:creationId xmlns:a16="http://schemas.microsoft.com/office/drawing/2014/main" id="{9E84AEA4-3F73-D977-B570-90BCE0454F7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0" b="196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521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DF9F0E-47D6-BAB5-7F86-1C607D0A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pic>
        <p:nvPicPr>
          <p:cNvPr id="7" name="Picture Placeholder 6" descr="A sailboat in the ocean&#10;&#10;Description automatically generated">
            <a:extLst>
              <a:ext uri="{FF2B5EF4-FFF2-40B4-BE49-F238E27FC236}">
                <a16:creationId xmlns:a16="http://schemas.microsoft.com/office/drawing/2014/main" id="{45E30F0D-3989-3FB5-F577-FE390536BF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" b="19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9705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389C8-0B45-643B-6B11-76AFA6DF3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572"/>
            <a:ext cx="11277600" cy="548640"/>
          </a:xfrm>
        </p:spPr>
        <p:txBody>
          <a:bodyPr/>
          <a:lstStyle/>
          <a:p>
            <a:r>
              <a:rPr lang="en-US" dirty="0"/>
              <a:t>Important 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9F469-6E01-147E-A36F-4351E620B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8699"/>
            <a:ext cx="11277600" cy="525779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Fund disclosures.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The views expressed are as of the publication disclosure placeholder text.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i="1" dirty="0"/>
              <a:t>Investors disclosure.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Investing involves risk. Principal loss is possible.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Corporation, distributor.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86CCC-4D03-6BBD-99B5-08CB92F60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0170"/>
            <a:ext cx="457197" cy="365760"/>
          </a:xfrm>
        </p:spPr>
        <p:txBody>
          <a:bodyPr/>
          <a:lstStyle/>
          <a:p>
            <a:fld id="{3C44ADC3-143F-44DC-86E6-62EDCA3B1BF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31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Aristotle Funds">
      <a:dk1>
        <a:srgbClr val="000000"/>
      </a:dk1>
      <a:lt1>
        <a:sysClr val="window" lastClr="FFFFFF"/>
      </a:lt1>
      <a:dk2>
        <a:srgbClr val="004984"/>
      </a:dk2>
      <a:lt2>
        <a:srgbClr val="EAEAEB"/>
      </a:lt2>
      <a:accent1>
        <a:srgbClr val="0D65B3"/>
      </a:accent1>
      <a:accent2>
        <a:srgbClr val="83BEF8"/>
      </a:accent2>
      <a:accent3>
        <a:srgbClr val="17A2AB"/>
      </a:accent3>
      <a:accent4>
        <a:srgbClr val="829FBB"/>
      </a:accent4>
      <a:accent5>
        <a:srgbClr val="525252"/>
      </a:accent5>
      <a:accent6>
        <a:srgbClr val="C8C8C8"/>
      </a:accent6>
      <a:hlink>
        <a:srgbClr val="979EBE"/>
      </a:hlink>
      <a:folHlink>
        <a:srgbClr val="AED1D6"/>
      </a:folHlink>
    </a:clrScheme>
    <a:fontScheme name="Aristotle Pacific Capital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12582</TotalTime>
  <Words>642</Words>
  <Application>Microsoft Office PowerPoint</Application>
  <PresentationFormat>Widescreen</PresentationFormat>
  <Paragraphs>216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Office Theme</vt:lpstr>
      <vt:lpstr>Presentation Title</vt:lpstr>
      <vt:lpstr>Market Action</vt:lpstr>
      <vt:lpstr>Market Performance</vt:lpstr>
      <vt:lpstr>10-Year Treasury Yields Continue to Climb</vt:lpstr>
      <vt:lpstr>Magnificent 7</vt:lpstr>
      <vt:lpstr>Economy</vt:lpstr>
      <vt:lpstr>Economic Dashboard</vt:lpstr>
      <vt:lpstr>The Fed</vt:lpstr>
      <vt:lpstr>Fed Futures: Rate-Cut Doubts</vt:lpstr>
      <vt:lpstr>Section Title</vt:lpstr>
      <vt:lpstr>Too many dollars chasing too few burgers</vt:lpstr>
      <vt:lpstr>Rent Price Have Risen Dramatically Since COVID</vt:lpstr>
      <vt:lpstr>Insurance Costs Climb</vt:lpstr>
      <vt:lpstr>Section Title</vt:lpstr>
      <vt:lpstr>Attractive Yields</vt:lpstr>
      <vt:lpstr>Section Title</vt:lpstr>
      <vt:lpstr>Section Title</vt:lpstr>
      <vt:lpstr>Important Disclosures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Jeanne Kyle</dc:creator>
  <cp:lastModifiedBy>Jeanne Kyle</cp:lastModifiedBy>
  <cp:revision>307</cp:revision>
  <cp:lastPrinted>2023-12-06T19:23:39Z</cp:lastPrinted>
  <dcterms:created xsi:type="dcterms:W3CDTF">2023-03-28T20:19:45Z</dcterms:created>
  <dcterms:modified xsi:type="dcterms:W3CDTF">2024-05-20T02:44:03Z</dcterms:modified>
</cp:coreProperties>
</file>